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27"/>
  </p:notesMasterIdLst>
  <p:sldIdLst>
    <p:sldId id="257" r:id="rId2"/>
    <p:sldId id="259" r:id="rId3"/>
    <p:sldId id="260" r:id="rId4"/>
    <p:sldId id="266" r:id="rId5"/>
    <p:sldId id="279" r:id="rId6"/>
    <p:sldId id="277" r:id="rId7"/>
    <p:sldId id="280" r:id="rId8"/>
    <p:sldId id="270" r:id="rId9"/>
    <p:sldId id="272" r:id="rId10"/>
    <p:sldId id="274" r:id="rId11"/>
    <p:sldId id="276" r:id="rId12"/>
    <p:sldId id="282" r:id="rId13"/>
    <p:sldId id="281"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2A1D"/>
    <a:srgbClr val="70AD47"/>
    <a:srgbClr val="70AD79"/>
    <a:srgbClr val="70ADAB"/>
    <a:srgbClr val="4CA7FA"/>
    <a:srgbClr val="E8510E"/>
    <a:srgbClr val="EA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4" autoAdjust="0"/>
    <p:restoredTop sz="94660"/>
  </p:normalViewPr>
  <p:slideViewPr>
    <p:cSldViewPr snapToGrid="0">
      <p:cViewPr varScale="1">
        <p:scale>
          <a:sx n="101" d="100"/>
          <a:sy n="101" d="100"/>
        </p:scale>
        <p:origin x="12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8/5/2020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NOFO for guidance</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4192382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a:p>
        </p:txBody>
      </p:sp>
    </p:spTree>
    <p:extLst>
      <p:ext uri="{BB962C8B-B14F-4D97-AF65-F5344CB8AC3E}">
        <p14:creationId xmlns:p14="http://schemas.microsoft.com/office/powerpoint/2010/main" val="3994490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16</a:t>
            </a:fld>
            <a:endParaRPr lang="en-US"/>
          </a:p>
        </p:txBody>
      </p:sp>
    </p:spTree>
    <p:extLst>
      <p:ext uri="{BB962C8B-B14F-4D97-AF65-F5344CB8AC3E}">
        <p14:creationId xmlns:p14="http://schemas.microsoft.com/office/powerpoint/2010/main" val="1442754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17</a:t>
            </a:fld>
            <a:endParaRPr lang="en-US"/>
          </a:p>
        </p:txBody>
      </p:sp>
    </p:spTree>
    <p:extLst>
      <p:ext uri="{BB962C8B-B14F-4D97-AF65-F5344CB8AC3E}">
        <p14:creationId xmlns:p14="http://schemas.microsoft.com/office/powerpoint/2010/main" val="4092957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18</a:t>
            </a:fld>
            <a:endParaRPr lang="en-US"/>
          </a:p>
        </p:txBody>
      </p:sp>
    </p:spTree>
    <p:extLst>
      <p:ext uri="{BB962C8B-B14F-4D97-AF65-F5344CB8AC3E}">
        <p14:creationId xmlns:p14="http://schemas.microsoft.com/office/powerpoint/2010/main" val="521700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19</a:t>
            </a:fld>
            <a:endParaRPr lang="en-US"/>
          </a:p>
        </p:txBody>
      </p:sp>
    </p:spTree>
    <p:extLst>
      <p:ext uri="{BB962C8B-B14F-4D97-AF65-F5344CB8AC3E}">
        <p14:creationId xmlns:p14="http://schemas.microsoft.com/office/powerpoint/2010/main" val="2589640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20</a:t>
            </a:fld>
            <a:endParaRPr lang="en-US"/>
          </a:p>
        </p:txBody>
      </p:sp>
    </p:spTree>
    <p:extLst>
      <p:ext uri="{BB962C8B-B14F-4D97-AF65-F5344CB8AC3E}">
        <p14:creationId xmlns:p14="http://schemas.microsoft.com/office/powerpoint/2010/main" val="4187675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21</a:t>
            </a:fld>
            <a:endParaRPr lang="en-US"/>
          </a:p>
        </p:txBody>
      </p:sp>
    </p:spTree>
    <p:extLst>
      <p:ext uri="{BB962C8B-B14F-4D97-AF65-F5344CB8AC3E}">
        <p14:creationId xmlns:p14="http://schemas.microsoft.com/office/powerpoint/2010/main" val="2883455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22</a:t>
            </a:fld>
            <a:endParaRPr lang="en-US"/>
          </a:p>
        </p:txBody>
      </p:sp>
    </p:spTree>
    <p:extLst>
      <p:ext uri="{BB962C8B-B14F-4D97-AF65-F5344CB8AC3E}">
        <p14:creationId xmlns:p14="http://schemas.microsoft.com/office/powerpoint/2010/main" val="1166546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23</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24</a:t>
            </a:fld>
            <a:endParaRPr lang="en-US"/>
          </a:p>
        </p:txBody>
      </p:sp>
    </p:spTree>
    <p:extLst>
      <p:ext uri="{BB962C8B-B14F-4D97-AF65-F5344CB8AC3E}">
        <p14:creationId xmlns:p14="http://schemas.microsoft.com/office/powerpoint/2010/main" val="366132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a:t>
            </a:r>
          </a:p>
        </p:txBody>
      </p:sp>
      <p:sp>
        <p:nvSpPr>
          <p:cNvPr id="4" name="Slide Number Placeholder 3"/>
          <p:cNvSpPr>
            <a:spLocks noGrp="1"/>
          </p:cNvSpPr>
          <p:nvPr>
            <p:ph type="sldNum" sz="quarter" idx="5"/>
          </p:nvPr>
        </p:nvSpPr>
        <p:spPr/>
        <p:txBody>
          <a:bodyPr/>
          <a:lstStyle/>
          <a:p>
            <a:fld id="{EE833227-84BA-423B-8111-587233CF25E2}" type="slidenum">
              <a:rPr lang="en-US" smtClean="0"/>
              <a:t>4</a:t>
            </a:fld>
            <a:endParaRPr lang="en-US"/>
          </a:p>
        </p:txBody>
      </p:sp>
    </p:spTree>
    <p:extLst>
      <p:ext uri="{BB962C8B-B14F-4D97-AF65-F5344CB8AC3E}">
        <p14:creationId xmlns:p14="http://schemas.microsoft.com/office/powerpoint/2010/main" val="302779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5</a:t>
            </a:fld>
            <a:endParaRPr lang="en-US"/>
          </a:p>
        </p:txBody>
      </p:sp>
    </p:spTree>
    <p:extLst>
      <p:ext uri="{BB962C8B-B14F-4D97-AF65-F5344CB8AC3E}">
        <p14:creationId xmlns:p14="http://schemas.microsoft.com/office/powerpoint/2010/main" val="2675582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6</a:t>
            </a:fld>
            <a:endParaRPr lang="en-US"/>
          </a:p>
        </p:txBody>
      </p:sp>
    </p:spTree>
    <p:extLst>
      <p:ext uri="{BB962C8B-B14F-4D97-AF65-F5344CB8AC3E}">
        <p14:creationId xmlns:p14="http://schemas.microsoft.com/office/powerpoint/2010/main" val="3461727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7</a:t>
            </a:fld>
            <a:endParaRPr lang="en-US"/>
          </a:p>
        </p:txBody>
      </p:sp>
    </p:spTree>
    <p:extLst>
      <p:ext uri="{BB962C8B-B14F-4D97-AF65-F5344CB8AC3E}">
        <p14:creationId xmlns:p14="http://schemas.microsoft.com/office/powerpoint/2010/main" val="2973510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a:t>
            </a:r>
          </a:p>
        </p:txBody>
      </p:sp>
      <p:sp>
        <p:nvSpPr>
          <p:cNvPr id="4" name="Slide Number Placeholder 3"/>
          <p:cNvSpPr>
            <a:spLocks noGrp="1"/>
          </p:cNvSpPr>
          <p:nvPr>
            <p:ph type="sldNum" sz="quarter" idx="5"/>
          </p:nvPr>
        </p:nvSpPr>
        <p:spPr/>
        <p:txBody>
          <a:bodyPr/>
          <a:lstStyle/>
          <a:p>
            <a:fld id="{EE833227-84BA-423B-8111-587233CF25E2}" type="slidenum">
              <a:rPr lang="en-US" smtClean="0"/>
              <a:t>8</a:t>
            </a:fld>
            <a:endParaRPr lang="en-US"/>
          </a:p>
        </p:txBody>
      </p:sp>
    </p:spTree>
    <p:extLst>
      <p:ext uri="{BB962C8B-B14F-4D97-AF65-F5344CB8AC3E}">
        <p14:creationId xmlns:p14="http://schemas.microsoft.com/office/powerpoint/2010/main" val="2907412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9</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User Responsibilities addressed later</a:t>
            </a:r>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a:p>
        </p:txBody>
      </p:sp>
    </p:spTree>
    <p:extLst>
      <p:ext uri="{BB962C8B-B14F-4D97-AF65-F5344CB8AC3E}">
        <p14:creationId xmlns:p14="http://schemas.microsoft.com/office/powerpoint/2010/main" val="3320265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430737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8/5/2020</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8/5/2020</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8/5/2020</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8/5/2020</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edna.cordner@ks.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khp.grants@ks.gov" TargetMode="External"/><Relationship Id="rId4" Type="http://schemas.openxmlformats.org/officeDocument/2006/relationships/hyperlink" Target="mailto:melanie.lawrence@ks.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mailto:Josh.Weber@KS.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csatzler@kansas.net" TargetMode="External"/><Relationship Id="rId5" Type="http://schemas.openxmlformats.org/officeDocument/2006/relationships/hyperlink" Target="mailto:Melanie.Lawrence@ks.gov" TargetMode="External"/><Relationship Id="rId4" Type="http://schemas.openxmlformats.org/officeDocument/2006/relationships/hyperlink" Target="mailto:Edna.cordner@ks.gov"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ema.gov/media-library/assets/documents/9019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mailto:GPDEHPinfo@dhs.gov" TargetMode="External"/><Relationship Id="rId4" Type="http://schemas.openxmlformats.org/officeDocument/2006/relationships/hyperlink" Target="mailto:edna.cordner@ks.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r>
              <a:rPr lang="en-US" dirty="0"/>
              <a:t>Nonprofit Security Grant Program</a:t>
            </a:r>
            <a:br>
              <a:rPr lang="en-US" dirty="0"/>
            </a:br>
            <a:r>
              <a:rPr lang="en-US" dirty="0"/>
              <a:t>-Awardee Orientation-	</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Procurement</a:t>
            </a:r>
          </a:p>
        </p:txBody>
      </p:sp>
      <p:sp>
        <p:nvSpPr>
          <p:cNvPr id="3" name="Content Placeholder 2"/>
          <p:cNvSpPr>
            <a:spLocks noGrp="1"/>
          </p:cNvSpPr>
          <p:nvPr>
            <p:ph idx="1"/>
          </p:nvPr>
        </p:nvSpPr>
        <p:spPr>
          <a:xfrm>
            <a:off x="490237" y="1344704"/>
            <a:ext cx="11198577" cy="4873216"/>
          </a:xfrm>
        </p:spPr>
        <p:txBody>
          <a:bodyPr>
            <a:normAutofit fontScale="85000" lnSpcReduction="20000"/>
          </a:bodyPr>
          <a:lstStyle/>
          <a:p>
            <a:pPr marL="0" indent="0">
              <a:buNone/>
            </a:pPr>
            <a:r>
              <a:rPr lang="en-US" sz="3600" dirty="0"/>
              <a:t>When selecting a vendor, choosing Equipment, Training, Exercise or Planning activities, its imperative you follow the State of Kansas Procurement Policy and can justify the expense with back-up documentation when submitting a Reimbursement Request.</a:t>
            </a:r>
          </a:p>
          <a:p>
            <a:pPr marL="0" indent="0">
              <a:buNone/>
            </a:pPr>
            <a:r>
              <a:rPr lang="en-US" sz="3600" dirty="0"/>
              <a:t>Considerations should also include but not limited to;</a:t>
            </a:r>
          </a:p>
          <a:p>
            <a:r>
              <a:rPr lang="en-US" sz="3600" dirty="0"/>
              <a:t>License, bonding, insurance, warranties, maintenance agreements and the ability to deliver within the performance period.</a:t>
            </a:r>
          </a:p>
          <a:p>
            <a:endParaRPr lang="en-US" sz="3600" dirty="0"/>
          </a:p>
          <a:p>
            <a:pPr marL="0" indent="0">
              <a:buNone/>
            </a:pPr>
            <a:r>
              <a:rPr lang="en-US" sz="3600" dirty="0"/>
              <a:t>The following checklists will help you make the right choices and think ahead to reimbursement submission. </a:t>
            </a:r>
          </a:p>
        </p:txBody>
      </p:sp>
    </p:spTree>
    <p:extLst>
      <p:ext uri="{BB962C8B-B14F-4D97-AF65-F5344CB8AC3E}">
        <p14:creationId xmlns:p14="http://schemas.microsoft.com/office/powerpoint/2010/main" val="148637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9391"/>
            <a:ext cx="12384741" cy="829734"/>
          </a:xfrm>
        </p:spPr>
        <p:txBody>
          <a:bodyPr>
            <a:noAutofit/>
          </a:bodyPr>
          <a:lstStyle/>
          <a:p>
            <a:r>
              <a:rPr lang="en-US" sz="3200" b="1" dirty="0"/>
              <a:t>Planning- Reimbursement Checklist </a:t>
            </a:r>
          </a:p>
        </p:txBody>
      </p:sp>
      <p:graphicFrame>
        <p:nvGraphicFramePr>
          <p:cNvPr id="4" name="Content Placeholder 3">
            <a:extLst>
              <a:ext uri="{FF2B5EF4-FFF2-40B4-BE49-F238E27FC236}">
                <a16:creationId xmlns:a16="http://schemas.microsoft.com/office/drawing/2014/main" id="{E1706B3D-E6C9-4272-88A6-2A3439E68C12}"/>
              </a:ext>
            </a:extLst>
          </p:cNvPr>
          <p:cNvGraphicFramePr>
            <a:graphicFrameLocks noGrp="1"/>
          </p:cNvGraphicFramePr>
          <p:nvPr>
            <p:ph idx="1"/>
            <p:extLst>
              <p:ext uri="{D42A27DB-BD31-4B8C-83A1-F6EECF244321}">
                <p14:modId xmlns:p14="http://schemas.microsoft.com/office/powerpoint/2010/main" val="1671672285"/>
              </p:ext>
            </p:extLst>
          </p:nvPr>
        </p:nvGraphicFramePr>
        <p:xfrm>
          <a:off x="522514" y="1175657"/>
          <a:ext cx="11207934" cy="5612945"/>
        </p:xfrm>
        <a:graphic>
          <a:graphicData uri="http://schemas.openxmlformats.org/drawingml/2006/table">
            <a:tbl>
              <a:tblPr/>
              <a:tblGrid>
                <a:gridCol w="239742">
                  <a:extLst>
                    <a:ext uri="{9D8B030D-6E8A-4147-A177-3AD203B41FA5}">
                      <a16:colId xmlns:a16="http://schemas.microsoft.com/office/drawing/2014/main" val="2342591844"/>
                    </a:ext>
                  </a:extLst>
                </a:gridCol>
                <a:gridCol w="3164593">
                  <a:extLst>
                    <a:ext uri="{9D8B030D-6E8A-4147-A177-3AD203B41FA5}">
                      <a16:colId xmlns:a16="http://schemas.microsoft.com/office/drawing/2014/main" val="463794373"/>
                    </a:ext>
                  </a:extLst>
                </a:gridCol>
                <a:gridCol w="239742">
                  <a:extLst>
                    <a:ext uri="{9D8B030D-6E8A-4147-A177-3AD203B41FA5}">
                      <a16:colId xmlns:a16="http://schemas.microsoft.com/office/drawing/2014/main" val="4221068017"/>
                    </a:ext>
                  </a:extLst>
                </a:gridCol>
                <a:gridCol w="3164593">
                  <a:extLst>
                    <a:ext uri="{9D8B030D-6E8A-4147-A177-3AD203B41FA5}">
                      <a16:colId xmlns:a16="http://schemas.microsoft.com/office/drawing/2014/main" val="1666285867"/>
                    </a:ext>
                  </a:extLst>
                </a:gridCol>
                <a:gridCol w="1486400">
                  <a:extLst>
                    <a:ext uri="{9D8B030D-6E8A-4147-A177-3AD203B41FA5}">
                      <a16:colId xmlns:a16="http://schemas.microsoft.com/office/drawing/2014/main" val="609073214"/>
                    </a:ext>
                  </a:extLst>
                </a:gridCol>
                <a:gridCol w="2912864">
                  <a:extLst>
                    <a:ext uri="{9D8B030D-6E8A-4147-A177-3AD203B41FA5}">
                      <a16:colId xmlns:a16="http://schemas.microsoft.com/office/drawing/2014/main" val="1557682643"/>
                    </a:ext>
                  </a:extLst>
                </a:gridCol>
              </a:tblGrid>
              <a:tr h="245023">
                <a:tc gridSpan="6">
                  <a:txBody>
                    <a:bodyPr/>
                    <a:lstStyle/>
                    <a:p>
                      <a:pPr algn="ctr" fontAlgn="b"/>
                      <a:r>
                        <a:rPr lang="en-US" sz="1200" b="1" i="0" u="none" strike="noStrike">
                          <a:solidFill>
                            <a:srgbClr val="000000"/>
                          </a:solidFill>
                          <a:effectLst/>
                          <a:latin typeface="Calibri" panose="020F0502020204030204" pitchFamily="34" charset="0"/>
                        </a:rPr>
                        <a:t>Planning Reimbursement Review</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134849"/>
                  </a:ext>
                </a:extLst>
              </a:tr>
              <a:tr h="46670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525" marR="9525" marT="952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326594"/>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3893235"/>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3153764"/>
                  </a:ext>
                </a:extLst>
              </a:tr>
              <a:tr h="38814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Documentation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16590660"/>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95669375"/>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Identified in Project Workbook</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914058"/>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52011042"/>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Travel Documentation</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97696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01067525"/>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Contractor</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292523"/>
                  </a:ext>
                </a:extLst>
              </a:tr>
              <a:tr h="312695">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78030326"/>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Additonal Expenses</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Vendor Check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624466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6364269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7353400"/>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6377221"/>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01239881"/>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32580717"/>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13609589"/>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81719693"/>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0635662"/>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Additional Comments:</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7551821"/>
                  </a:ext>
                </a:extLst>
              </a:tr>
            </a:tbl>
          </a:graphicData>
        </a:graphic>
      </p:graphicFrame>
    </p:spTree>
    <p:extLst>
      <p:ext uri="{BB962C8B-B14F-4D97-AF65-F5344CB8AC3E}">
        <p14:creationId xmlns:p14="http://schemas.microsoft.com/office/powerpoint/2010/main" val="329987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9391"/>
            <a:ext cx="12384741" cy="829734"/>
          </a:xfrm>
        </p:spPr>
        <p:txBody>
          <a:bodyPr>
            <a:noAutofit/>
          </a:bodyPr>
          <a:lstStyle/>
          <a:p>
            <a:r>
              <a:rPr lang="en-US" sz="3200" b="1" dirty="0"/>
              <a:t>Organization/Salary- Reimbursement Checklist </a:t>
            </a:r>
          </a:p>
        </p:txBody>
      </p:sp>
      <p:graphicFrame>
        <p:nvGraphicFramePr>
          <p:cNvPr id="6" name="Content Placeholder 5">
            <a:extLst>
              <a:ext uri="{FF2B5EF4-FFF2-40B4-BE49-F238E27FC236}">
                <a16:creationId xmlns:a16="http://schemas.microsoft.com/office/drawing/2014/main" id="{0597C89A-F7AD-4C39-AEC4-E91B577032AA}"/>
              </a:ext>
            </a:extLst>
          </p:cNvPr>
          <p:cNvGraphicFramePr>
            <a:graphicFrameLocks noGrp="1"/>
          </p:cNvGraphicFramePr>
          <p:nvPr>
            <p:ph idx="1"/>
            <p:extLst>
              <p:ext uri="{D42A27DB-BD31-4B8C-83A1-F6EECF244321}">
                <p14:modId xmlns:p14="http://schemas.microsoft.com/office/powerpoint/2010/main" val="414082237"/>
              </p:ext>
            </p:extLst>
          </p:nvPr>
        </p:nvGraphicFramePr>
        <p:xfrm>
          <a:off x="169817" y="992777"/>
          <a:ext cx="11861074" cy="5795842"/>
        </p:xfrm>
        <a:graphic>
          <a:graphicData uri="http://schemas.openxmlformats.org/drawingml/2006/table">
            <a:tbl>
              <a:tblPr/>
              <a:tblGrid>
                <a:gridCol w="261353">
                  <a:extLst>
                    <a:ext uri="{9D8B030D-6E8A-4147-A177-3AD203B41FA5}">
                      <a16:colId xmlns:a16="http://schemas.microsoft.com/office/drawing/2014/main" val="737208047"/>
                    </a:ext>
                  </a:extLst>
                </a:gridCol>
                <a:gridCol w="3332252">
                  <a:extLst>
                    <a:ext uri="{9D8B030D-6E8A-4147-A177-3AD203B41FA5}">
                      <a16:colId xmlns:a16="http://schemas.microsoft.com/office/drawing/2014/main" val="3484163163"/>
                    </a:ext>
                  </a:extLst>
                </a:gridCol>
                <a:gridCol w="261353">
                  <a:extLst>
                    <a:ext uri="{9D8B030D-6E8A-4147-A177-3AD203B41FA5}">
                      <a16:colId xmlns:a16="http://schemas.microsoft.com/office/drawing/2014/main" val="5870385"/>
                    </a:ext>
                  </a:extLst>
                </a:gridCol>
                <a:gridCol w="3118814">
                  <a:extLst>
                    <a:ext uri="{9D8B030D-6E8A-4147-A177-3AD203B41FA5}">
                      <a16:colId xmlns:a16="http://schemas.microsoft.com/office/drawing/2014/main" val="3076026971"/>
                    </a:ext>
                  </a:extLst>
                </a:gridCol>
                <a:gridCol w="1620389">
                  <a:extLst>
                    <a:ext uri="{9D8B030D-6E8A-4147-A177-3AD203B41FA5}">
                      <a16:colId xmlns:a16="http://schemas.microsoft.com/office/drawing/2014/main" val="3963427227"/>
                    </a:ext>
                  </a:extLst>
                </a:gridCol>
                <a:gridCol w="3266913">
                  <a:extLst>
                    <a:ext uri="{9D8B030D-6E8A-4147-A177-3AD203B41FA5}">
                      <a16:colId xmlns:a16="http://schemas.microsoft.com/office/drawing/2014/main" val="3770242166"/>
                    </a:ext>
                  </a:extLst>
                </a:gridCol>
              </a:tblGrid>
              <a:tr h="242939">
                <a:tc gridSpan="6">
                  <a:txBody>
                    <a:bodyPr/>
                    <a:lstStyle/>
                    <a:p>
                      <a:pPr algn="ctr" fontAlgn="b"/>
                      <a:r>
                        <a:rPr lang="en-US" sz="1200" b="1" i="0" u="none" strike="noStrike">
                          <a:solidFill>
                            <a:srgbClr val="000000"/>
                          </a:solidFill>
                          <a:effectLst/>
                          <a:latin typeface="Calibri" panose="020F0502020204030204" pitchFamily="34" charset="0"/>
                        </a:rPr>
                        <a:t>Salaried Employee/Contracter Reimbursement Review</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6399641"/>
                  </a:ext>
                </a:extLst>
              </a:tr>
              <a:tr h="46274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525" marR="9525" marT="952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503524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90876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7818850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Documentation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Indirect Cost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4699463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91840337"/>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effectLst/>
                          <a:latin typeface="Calibri" panose="020F0502020204030204" pitchFamily="34" charset="0"/>
                        </a:rPr>
                        <a:t>Contract/Position Description on file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Indirect Cost Approval on file</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65410"/>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4050076"/>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Payoll information attached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Indirect cost fees calculated</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78096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6386906"/>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Bill for contracted services attached</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1367673"/>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1164558"/>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05526469"/>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77493229"/>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88294995"/>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0588613"/>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1375461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58802258"/>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7805548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28954170"/>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96228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7856697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93452706"/>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Additional Comments:</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71516675"/>
                  </a:ext>
                </a:extLst>
              </a:tr>
            </a:tbl>
          </a:graphicData>
        </a:graphic>
      </p:graphicFrame>
    </p:spTree>
    <p:extLst>
      <p:ext uri="{BB962C8B-B14F-4D97-AF65-F5344CB8AC3E}">
        <p14:creationId xmlns:p14="http://schemas.microsoft.com/office/powerpoint/2010/main" val="759357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Equipment- Reimbursement Checklist</a:t>
            </a:r>
          </a:p>
        </p:txBody>
      </p:sp>
      <p:graphicFrame>
        <p:nvGraphicFramePr>
          <p:cNvPr id="5" name="Content Placeholder 4">
            <a:extLst>
              <a:ext uri="{FF2B5EF4-FFF2-40B4-BE49-F238E27FC236}">
                <a16:creationId xmlns:a16="http://schemas.microsoft.com/office/drawing/2014/main" id="{1200C1EF-C8B6-4AB5-BB6F-8AA7DA95C1C5}"/>
              </a:ext>
            </a:extLst>
          </p:cNvPr>
          <p:cNvGraphicFramePr>
            <a:graphicFrameLocks noGrp="1"/>
          </p:cNvGraphicFramePr>
          <p:nvPr>
            <p:ph idx="1"/>
            <p:extLst>
              <p:ext uri="{D42A27DB-BD31-4B8C-83A1-F6EECF244321}">
                <p14:modId xmlns:p14="http://schemas.microsoft.com/office/powerpoint/2010/main" val="1899784213"/>
              </p:ext>
            </p:extLst>
          </p:nvPr>
        </p:nvGraphicFramePr>
        <p:xfrm>
          <a:off x="0" y="1031966"/>
          <a:ext cx="12191999" cy="5756649"/>
        </p:xfrm>
        <a:graphic>
          <a:graphicData uri="http://schemas.openxmlformats.org/drawingml/2006/table">
            <a:tbl>
              <a:tblPr/>
              <a:tblGrid>
                <a:gridCol w="262476">
                  <a:extLst>
                    <a:ext uri="{9D8B030D-6E8A-4147-A177-3AD203B41FA5}">
                      <a16:colId xmlns:a16="http://schemas.microsoft.com/office/drawing/2014/main" val="1053555478"/>
                    </a:ext>
                  </a:extLst>
                </a:gridCol>
                <a:gridCol w="3464681">
                  <a:extLst>
                    <a:ext uri="{9D8B030D-6E8A-4147-A177-3AD203B41FA5}">
                      <a16:colId xmlns:a16="http://schemas.microsoft.com/office/drawing/2014/main" val="601123935"/>
                    </a:ext>
                  </a:extLst>
                </a:gridCol>
                <a:gridCol w="262476">
                  <a:extLst>
                    <a:ext uri="{9D8B030D-6E8A-4147-A177-3AD203B41FA5}">
                      <a16:colId xmlns:a16="http://schemas.microsoft.com/office/drawing/2014/main" val="2880363900"/>
                    </a:ext>
                  </a:extLst>
                </a:gridCol>
                <a:gridCol w="3307195">
                  <a:extLst>
                    <a:ext uri="{9D8B030D-6E8A-4147-A177-3AD203B41FA5}">
                      <a16:colId xmlns:a16="http://schemas.microsoft.com/office/drawing/2014/main" val="1055898282"/>
                    </a:ext>
                  </a:extLst>
                </a:gridCol>
                <a:gridCol w="1614225">
                  <a:extLst>
                    <a:ext uri="{9D8B030D-6E8A-4147-A177-3AD203B41FA5}">
                      <a16:colId xmlns:a16="http://schemas.microsoft.com/office/drawing/2014/main" val="2694053875"/>
                    </a:ext>
                  </a:extLst>
                </a:gridCol>
                <a:gridCol w="3280946">
                  <a:extLst>
                    <a:ext uri="{9D8B030D-6E8A-4147-A177-3AD203B41FA5}">
                      <a16:colId xmlns:a16="http://schemas.microsoft.com/office/drawing/2014/main" val="741868640"/>
                    </a:ext>
                  </a:extLst>
                </a:gridCol>
              </a:tblGrid>
              <a:tr h="182889">
                <a:tc gridSpan="6">
                  <a:txBody>
                    <a:bodyPr/>
                    <a:lstStyle/>
                    <a:p>
                      <a:pPr algn="ctr" fontAlgn="b"/>
                      <a:r>
                        <a:rPr lang="en-US" sz="900" b="1" i="0" u="none" strike="noStrike">
                          <a:solidFill>
                            <a:srgbClr val="000000"/>
                          </a:solidFill>
                          <a:effectLst/>
                          <a:latin typeface="Calibri" panose="020F0502020204030204" pitchFamily="34" charset="0"/>
                        </a:rPr>
                        <a:t>Equipment Reimbursement Review</a:t>
                      </a:r>
                    </a:p>
                  </a:txBody>
                  <a:tcPr marL="7075" marR="7075" marT="707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4872318"/>
                  </a:ext>
                </a:extLst>
              </a:tr>
              <a:tr h="34836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ctr"/>
                      <a:r>
                        <a:rPr lang="en-US" sz="800" b="1" i="0" u="none" strike="noStrike">
                          <a:solidFill>
                            <a:srgbClr val="000000"/>
                          </a:solidFill>
                          <a:effectLst/>
                          <a:latin typeface="Calibri" panose="020F0502020204030204" pitchFamily="34" charset="0"/>
                        </a:rPr>
                        <a:t>Grant Year: </a:t>
                      </a:r>
                    </a:p>
                  </a:txBody>
                  <a:tcPr marL="7075" marR="7075" marT="7075" marB="0" anchor="ctr">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solidFill>
                            <a:srgbClr val="000000"/>
                          </a:solidFill>
                          <a:effectLst/>
                          <a:latin typeface="Calibri" panose="020F0502020204030204" pitchFamily="34" charset="0"/>
                        </a:rPr>
                        <a:t>Reimbursement Number:</a:t>
                      </a:r>
                    </a:p>
                  </a:txBody>
                  <a:tcPr marL="7075" marR="7075" marT="7075" marB="0" anchor="b">
                    <a:lnL>
                      <a:noFill/>
                    </a:lnL>
                    <a:lnR>
                      <a:noFill/>
                    </a:lnR>
                    <a:lnT>
                      <a:noFill/>
                    </a:lnT>
                    <a:lnB>
                      <a:noFill/>
                    </a:lnB>
                  </a:tcPr>
                </a:tc>
                <a:tc>
                  <a:txBody>
                    <a:bodyPr/>
                    <a:lstStyle/>
                    <a:p>
                      <a:pPr algn="l" fontAlgn="b"/>
                      <a:r>
                        <a:rPr lang="en-US" sz="800" b="0" i="0" u="sng"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46201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Project Name:</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solidFill>
                            <a:srgbClr val="000000"/>
                          </a:solidFill>
                          <a:effectLst/>
                          <a:latin typeface="Calibri" panose="020F0502020204030204" pitchFamily="34" charset="0"/>
                        </a:rPr>
                        <a:t>Region/Agency: </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8893285"/>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2006983"/>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alibri" panose="020F0502020204030204" pitchFamily="34" charset="0"/>
                        </a:rPr>
                        <a:t>Documentation Review</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alibri" panose="020F0502020204030204" pitchFamily="34" charset="0"/>
                        </a:rPr>
                        <a:t>Equipment Review</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ct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248511500"/>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Item(s) are listed in the Project Workbook</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Equipment is authorized in the AEL</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800" b="1" i="0" u="none" strike="noStrike">
                          <a:solidFill>
                            <a:srgbClr val="000000"/>
                          </a:solidFill>
                          <a:effectLst/>
                          <a:latin typeface="Calibri" panose="020F0502020204030204" pitchFamily="34" charset="0"/>
                        </a:rPr>
                        <a:t>Reimbursement Amount: </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814650154"/>
                  </a:ext>
                </a:extLst>
              </a:tr>
              <a:tr h="34836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(https://www.fema.gov/authorized-equipment-list )</a:t>
                      </a:r>
                    </a:p>
                  </a:txBody>
                  <a:tcPr marL="7075" marR="7075" marT="7075" marB="0" anchor="b">
                    <a:lnL>
                      <a:noFill/>
                    </a:lnL>
                    <a:lnR>
                      <a:noFill/>
                    </a:lnR>
                    <a:lnT>
                      <a:noFill/>
                    </a:lnT>
                    <a:lnB>
                      <a:noFill/>
                    </a:lnB>
                  </a:tcPr>
                </a:tc>
                <a:tc vMerge="1">
                  <a:txBody>
                    <a:bodyPr/>
                    <a:lstStyle/>
                    <a:p>
                      <a:endParaRPr lang="en-US"/>
                    </a:p>
                  </a:txBody>
                  <a:tcPr/>
                </a:tc>
                <a:tc>
                  <a:txBody>
                    <a:bodyPr/>
                    <a:lstStyle/>
                    <a:p>
                      <a:pPr algn="l" fontAlgn="b"/>
                      <a:r>
                        <a:rPr lang="en-US" sz="800" b="0" i="0" u="none" strike="noStrike">
                          <a:solidFill>
                            <a:srgbClr val="000000"/>
                          </a:solidFill>
                          <a:effectLst/>
                          <a:latin typeface="Calibri" panose="020F0502020204030204" pitchFamily="34" charset="0"/>
                        </a:rPr>
                        <a:t>$</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339880"/>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Procurement Method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993805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State Contract Used</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AEL number has been entered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Voucher Number</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912823"/>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on inventory</a:t>
                      </a:r>
                    </a:p>
                  </a:txBody>
                  <a:tcPr marL="7075" marR="7075" marT="7075" marB="0" anchor="b">
                    <a:lnL>
                      <a:noFill/>
                    </a:lnL>
                    <a:lnR>
                      <a:noFill/>
                    </a:lnR>
                    <a:lnT>
                      <a:noFill/>
                    </a:lnT>
                    <a:lnB>
                      <a:noFill/>
                    </a:lnB>
                  </a:tcPr>
                </a:tc>
                <a:tc>
                  <a:txBody>
                    <a:bodyPr/>
                    <a:lstStyle/>
                    <a:p>
                      <a:pPr algn="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5460327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76454356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at or less than $4,999.99</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Equipment has been added to inventory</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Voucher Date</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38072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No competitive bidding</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50034464"/>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Contact information has been entered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Vendor Check Date</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34170"/>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between $5,000 to $24,999.99</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9031740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Minimum of three (3) quotes received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SAM Verificaiton</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34494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$5,000 Tag</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3796856"/>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is between $25,000 to $49,999.99</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No</a:t>
                      </a: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TOPA</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94331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Sealed bid process used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Yes &amp; Number:</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81740635"/>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Invitation to Bid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73676904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Public Bulletin Board - 3 day minimum</a:t>
                      </a: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Tag letter mailed or delivered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38016627"/>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08618902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is at or greater than $50,000</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40242888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Sealed bid process used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227819317"/>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Invitation to Bid </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56606298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Kansas Register - 10 day minimum</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61900129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101647670"/>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Reviewer:</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Reviewer:</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40693333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Date:</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Date:</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35450328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7627786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Additional Comments:</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651214670"/>
                  </a:ext>
                </a:extLst>
              </a:tr>
            </a:tbl>
          </a:graphicData>
        </a:graphic>
      </p:graphicFrame>
    </p:spTree>
    <p:extLst>
      <p:ext uri="{BB962C8B-B14F-4D97-AF65-F5344CB8AC3E}">
        <p14:creationId xmlns:p14="http://schemas.microsoft.com/office/powerpoint/2010/main" val="2830183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Training- Reimbursement Checklist</a:t>
            </a:r>
          </a:p>
        </p:txBody>
      </p:sp>
      <p:graphicFrame>
        <p:nvGraphicFramePr>
          <p:cNvPr id="6" name="Content Placeholder 5">
            <a:extLst>
              <a:ext uri="{FF2B5EF4-FFF2-40B4-BE49-F238E27FC236}">
                <a16:creationId xmlns:a16="http://schemas.microsoft.com/office/drawing/2014/main" id="{07256E36-065E-4BBF-9495-1EC976BC380A}"/>
              </a:ext>
            </a:extLst>
          </p:cNvPr>
          <p:cNvGraphicFramePr>
            <a:graphicFrameLocks noGrp="1"/>
          </p:cNvGraphicFramePr>
          <p:nvPr>
            <p:ph idx="1"/>
            <p:extLst>
              <p:ext uri="{D42A27DB-BD31-4B8C-83A1-F6EECF244321}">
                <p14:modId xmlns:p14="http://schemas.microsoft.com/office/powerpoint/2010/main" val="1891862803"/>
              </p:ext>
            </p:extLst>
          </p:nvPr>
        </p:nvGraphicFramePr>
        <p:xfrm>
          <a:off x="228600" y="1201739"/>
          <a:ext cx="11658601" cy="5586867"/>
        </p:xfrm>
        <a:graphic>
          <a:graphicData uri="http://schemas.openxmlformats.org/drawingml/2006/table">
            <a:tbl>
              <a:tblPr/>
              <a:tblGrid>
                <a:gridCol w="247529">
                  <a:extLst>
                    <a:ext uri="{9D8B030D-6E8A-4147-A177-3AD203B41FA5}">
                      <a16:colId xmlns:a16="http://schemas.microsoft.com/office/drawing/2014/main" val="164225771"/>
                    </a:ext>
                  </a:extLst>
                </a:gridCol>
                <a:gridCol w="3267379">
                  <a:extLst>
                    <a:ext uri="{9D8B030D-6E8A-4147-A177-3AD203B41FA5}">
                      <a16:colId xmlns:a16="http://schemas.microsoft.com/office/drawing/2014/main" val="1067106842"/>
                    </a:ext>
                  </a:extLst>
                </a:gridCol>
                <a:gridCol w="247529">
                  <a:extLst>
                    <a:ext uri="{9D8B030D-6E8A-4147-A177-3AD203B41FA5}">
                      <a16:colId xmlns:a16="http://schemas.microsoft.com/office/drawing/2014/main" val="3066182882"/>
                    </a:ext>
                  </a:extLst>
                </a:gridCol>
                <a:gridCol w="3267379">
                  <a:extLst>
                    <a:ext uri="{9D8B030D-6E8A-4147-A177-3AD203B41FA5}">
                      <a16:colId xmlns:a16="http://schemas.microsoft.com/office/drawing/2014/main" val="539705372"/>
                    </a:ext>
                  </a:extLst>
                </a:gridCol>
                <a:gridCol w="1534678">
                  <a:extLst>
                    <a:ext uri="{9D8B030D-6E8A-4147-A177-3AD203B41FA5}">
                      <a16:colId xmlns:a16="http://schemas.microsoft.com/office/drawing/2014/main" val="3886084858"/>
                    </a:ext>
                  </a:extLst>
                </a:gridCol>
                <a:gridCol w="3094107">
                  <a:extLst>
                    <a:ext uri="{9D8B030D-6E8A-4147-A177-3AD203B41FA5}">
                      <a16:colId xmlns:a16="http://schemas.microsoft.com/office/drawing/2014/main" val="1551917482"/>
                    </a:ext>
                  </a:extLst>
                </a:gridCol>
              </a:tblGrid>
              <a:tr h="201935">
                <a:tc gridSpan="6">
                  <a:txBody>
                    <a:bodyPr/>
                    <a:lstStyle/>
                    <a:p>
                      <a:pPr algn="ctr" fontAlgn="b"/>
                      <a:r>
                        <a:rPr lang="en-US" sz="1100" b="1" i="0" u="none" strike="noStrike">
                          <a:solidFill>
                            <a:srgbClr val="000000"/>
                          </a:solidFill>
                          <a:effectLst/>
                          <a:latin typeface="Calibri" panose="020F0502020204030204" pitchFamily="34" charset="0"/>
                        </a:rPr>
                        <a:t>Training Reimbursement Review and Checklist</a:t>
                      </a:r>
                    </a:p>
                  </a:txBody>
                  <a:tcPr marL="8525" marR="8525" marT="8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0166726"/>
                  </a:ext>
                </a:extLst>
              </a:tr>
              <a:tr h="384638">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ctr"/>
                      <a:r>
                        <a:rPr lang="en-US" sz="1000" b="1" i="0" u="none" strike="noStrike">
                          <a:solidFill>
                            <a:srgbClr val="000000"/>
                          </a:solidFill>
                          <a:effectLst/>
                          <a:latin typeface="Calibri" panose="020F0502020204030204" pitchFamily="34" charset="0"/>
                        </a:rPr>
                        <a:t>Grant Year: </a:t>
                      </a:r>
                    </a:p>
                  </a:txBody>
                  <a:tcPr marL="8525" marR="8525" marT="852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alibri" panose="020F0502020204030204" pitchFamily="34" charset="0"/>
                        </a:rPr>
                        <a:t>Reimbursement Number:</a:t>
                      </a:r>
                    </a:p>
                  </a:txBody>
                  <a:tcPr marL="8525" marR="8525" marT="8525" marB="0" anchor="b">
                    <a:lnL>
                      <a:noFill/>
                    </a:lnL>
                    <a:lnR>
                      <a:noFill/>
                    </a:lnR>
                    <a:lnT>
                      <a:noFill/>
                    </a:lnT>
                    <a:lnB>
                      <a:noFill/>
                    </a:lnB>
                  </a:tcPr>
                </a:tc>
                <a:tc>
                  <a:txBody>
                    <a:bodyPr/>
                    <a:lstStyle/>
                    <a:p>
                      <a:pPr algn="l" fontAlgn="b"/>
                      <a:r>
                        <a:rPr lang="en-US" sz="1000" b="0" i="0" u="sng"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732578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Project Name:</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alibri" panose="020F0502020204030204" pitchFamily="34" charset="0"/>
                        </a:rPr>
                        <a:t>Region/Agency: </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568452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412365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Expense Review</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Documentation Review</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7284695"/>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Item(s) are listed in the Project Workbook</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SAA has pre-approved course</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1000" b="1" i="0" u="none" strike="noStrike">
                          <a:solidFill>
                            <a:srgbClr val="000000"/>
                          </a:solidFill>
                          <a:effectLst/>
                          <a:latin typeface="Calibri" panose="020F0502020204030204" pitchFamily="34" charset="0"/>
                        </a:rPr>
                        <a:t>Reimbursement Amount: </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4000590825"/>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3176557"/>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Expense Type(s)</a:t>
                      </a: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Course Description / Agenda Provided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6109576"/>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Trainer / Contractor</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Voucher Number</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598253"/>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Participant List Provided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7908564"/>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Attendee Reimbursement</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Voucher Date</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01740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(Milege, Per Diem, Lodging)</a:t>
                      </a: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If meal provided - pre-approval received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54284794"/>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Vendor Check Date</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458565"/>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Lodging / Direct Bill (Group)</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8778199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18517517"/>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Food / Meal Reimbursment</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69781663"/>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857019346"/>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Backfill/Overtime</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42998434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848577080"/>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Additional Training Expenses</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7635449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09158571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2266408747"/>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839592549"/>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24280094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Reviewer:</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Reviewer:</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278345617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Date:</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Date:</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4529597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72910535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Additional Comments:</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588449453"/>
                  </a:ext>
                </a:extLst>
              </a:tr>
            </a:tbl>
          </a:graphicData>
        </a:graphic>
      </p:graphicFrame>
    </p:spTree>
    <p:extLst>
      <p:ext uri="{BB962C8B-B14F-4D97-AF65-F5344CB8AC3E}">
        <p14:creationId xmlns:p14="http://schemas.microsoft.com/office/powerpoint/2010/main" val="666045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Exercise- Reimbursement Checklist</a:t>
            </a:r>
          </a:p>
        </p:txBody>
      </p:sp>
      <p:graphicFrame>
        <p:nvGraphicFramePr>
          <p:cNvPr id="5" name="Content Placeholder 4">
            <a:extLst>
              <a:ext uri="{FF2B5EF4-FFF2-40B4-BE49-F238E27FC236}">
                <a16:creationId xmlns:a16="http://schemas.microsoft.com/office/drawing/2014/main" id="{F8C61898-DF1D-482A-9245-A7ABAB1BD318}"/>
              </a:ext>
            </a:extLst>
          </p:cNvPr>
          <p:cNvGraphicFramePr>
            <a:graphicFrameLocks noGrp="1"/>
          </p:cNvGraphicFramePr>
          <p:nvPr>
            <p:ph idx="1"/>
            <p:extLst>
              <p:ext uri="{D42A27DB-BD31-4B8C-83A1-F6EECF244321}">
                <p14:modId xmlns:p14="http://schemas.microsoft.com/office/powerpoint/2010/main" val="2522934005"/>
              </p:ext>
            </p:extLst>
          </p:nvPr>
        </p:nvGraphicFramePr>
        <p:xfrm>
          <a:off x="228599" y="1121077"/>
          <a:ext cx="11763102" cy="5667543"/>
        </p:xfrm>
        <a:graphic>
          <a:graphicData uri="http://schemas.openxmlformats.org/drawingml/2006/table">
            <a:tbl>
              <a:tblPr/>
              <a:tblGrid>
                <a:gridCol w="250278">
                  <a:extLst>
                    <a:ext uri="{9D8B030D-6E8A-4147-A177-3AD203B41FA5}">
                      <a16:colId xmlns:a16="http://schemas.microsoft.com/office/drawing/2014/main" val="1406225882"/>
                    </a:ext>
                  </a:extLst>
                </a:gridCol>
                <a:gridCol w="3303680">
                  <a:extLst>
                    <a:ext uri="{9D8B030D-6E8A-4147-A177-3AD203B41FA5}">
                      <a16:colId xmlns:a16="http://schemas.microsoft.com/office/drawing/2014/main" val="1158443613"/>
                    </a:ext>
                  </a:extLst>
                </a:gridCol>
                <a:gridCol w="250278">
                  <a:extLst>
                    <a:ext uri="{9D8B030D-6E8A-4147-A177-3AD203B41FA5}">
                      <a16:colId xmlns:a16="http://schemas.microsoft.com/office/drawing/2014/main" val="835134911"/>
                    </a:ext>
                  </a:extLst>
                </a:gridCol>
                <a:gridCol w="3303680">
                  <a:extLst>
                    <a:ext uri="{9D8B030D-6E8A-4147-A177-3AD203B41FA5}">
                      <a16:colId xmlns:a16="http://schemas.microsoft.com/office/drawing/2014/main" val="813827312"/>
                    </a:ext>
                  </a:extLst>
                </a:gridCol>
                <a:gridCol w="1539215">
                  <a:extLst>
                    <a:ext uri="{9D8B030D-6E8A-4147-A177-3AD203B41FA5}">
                      <a16:colId xmlns:a16="http://schemas.microsoft.com/office/drawing/2014/main" val="3572531451"/>
                    </a:ext>
                  </a:extLst>
                </a:gridCol>
                <a:gridCol w="3115971">
                  <a:extLst>
                    <a:ext uri="{9D8B030D-6E8A-4147-A177-3AD203B41FA5}">
                      <a16:colId xmlns:a16="http://schemas.microsoft.com/office/drawing/2014/main" val="3065209919"/>
                    </a:ext>
                  </a:extLst>
                </a:gridCol>
              </a:tblGrid>
              <a:tr h="219997">
                <a:tc gridSpan="6">
                  <a:txBody>
                    <a:bodyPr/>
                    <a:lstStyle/>
                    <a:p>
                      <a:pPr algn="ctr" fontAlgn="b"/>
                      <a:r>
                        <a:rPr lang="en-US" sz="1200" b="1" i="0" u="none" strike="noStrike">
                          <a:solidFill>
                            <a:srgbClr val="000000"/>
                          </a:solidFill>
                          <a:effectLst/>
                          <a:latin typeface="Calibri" panose="020F0502020204030204" pitchFamily="34" charset="0"/>
                        </a:rPr>
                        <a:t>Exercise Reimbursement Review</a:t>
                      </a:r>
                    </a:p>
                  </a:txBody>
                  <a:tcPr marL="9155" marR="9155" marT="915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6429802"/>
                  </a:ext>
                </a:extLst>
              </a:tr>
              <a:tr h="419042">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155" marR="9155" marT="915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155" marR="9155" marT="915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3456152"/>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1580990"/>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45925953"/>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Expense Review</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Exercise Review</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79246502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Item(s) are listed in the Project Workbook</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Exercise has been pre-approved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1710229702"/>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720508"/>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Expense Type(s)</a:t>
                      </a: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Participant List has been provided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03511085"/>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Contractor</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9474264"/>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Exercise materials have been provided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9127935"/>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Attendee Reimbursement</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770425"/>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(Milege, Per Diem, Lodging)</a:t>
                      </a: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If food provided - pre-approval received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066494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Vendor Check Date</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513103"/>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Lodging / Direct Bill (Group)</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If not received AAR / IP discussion with </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751109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Project Manager has occurred</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69085731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Food / Meal Reimbursment</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719600676"/>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337014634"/>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Backfill/Overtime</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54648634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108876950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Additional Exercise Expenses</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3176351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40262974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5146896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38387097"/>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871186527"/>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935106935"/>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682640991"/>
                  </a:ext>
                </a:extLst>
              </a:tr>
            </a:tbl>
          </a:graphicData>
        </a:graphic>
      </p:graphicFrame>
    </p:spTree>
    <p:extLst>
      <p:ext uri="{BB962C8B-B14F-4D97-AF65-F5344CB8AC3E}">
        <p14:creationId xmlns:p14="http://schemas.microsoft.com/office/powerpoint/2010/main" val="190257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Reimbursement Request / Cover Sheet</a:t>
            </a:r>
          </a:p>
        </p:txBody>
      </p:sp>
      <p:sp>
        <p:nvSpPr>
          <p:cNvPr id="4" name="Content Placeholder 3">
            <a:extLst>
              <a:ext uri="{FF2B5EF4-FFF2-40B4-BE49-F238E27FC236}">
                <a16:creationId xmlns:a16="http://schemas.microsoft.com/office/drawing/2014/main" id="{362546CB-9B71-40E9-A479-A83AD9213923}"/>
              </a:ext>
            </a:extLst>
          </p:cNvPr>
          <p:cNvSpPr>
            <a:spLocks noGrp="1"/>
          </p:cNvSpPr>
          <p:nvPr>
            <p:ph idx="1"/>
          </p:nvPr>
        </p:nvSpPr>
        <p:spPr>
          <a:xfrm>
            <a:off x="530578" y="906992"/>
            <a:ext cx="11198577" cy="5248275"/>
          </a:xfrm>
        </p:spPr>
        <p:txBody>
          <a:bodyPr/>
          <a:lstStyle/>
          <a:p>
            <a:pPr marL="0" indent="0">
              <a:buNone/>
            </a:pPr>
            <a:endParaRPr lang="en-US" dirty="0"/>
          </a:p>
        </p:txBody>
      </p:sp>
      <p:graphicFrame>
        <p:nvGraphicFramePr>
          <p:cNvPr id="7" name="Object 6">
            <a:extLst>
              <a:ext uri="{FF2B5EF4-FFF2-40B4-BE49-F238E27FC236}">
                <a16:creationId xmlns:a16="http://schemas.microsoft.com/office/drawing/2014/main" id="{43BD4DCC-50FA-4046-8BCA-C99308D67C3D}"/>
              </a:ext>
            </a:extLst>
          </p:cNvPr>
          <p:cNvGraphicFramePr>
            <a:graphicFrameLocks noChangeAspect="1"/>
          </p:cNvGraphicFramePr>
          <p:nvPr>
            <p:extLst>
              <p:ext uri="{D42A27DB-BD31-4B8C-83A1-F6EECF244321}">
                <p14:modId xmlns:p14="http://schemas.microsoft.com/office/powerpoint/2010/main" val="523803384"/>
              </p:ext>
            </p:extLst>
          </p:nvPr>
        </p:nvGraphicFramePr>
        <p:xfrm>
          <a:off x="1345474" y="906992"/>
          <a:ext cx="9183189" cy="5551417"/>
        </p:xfrm>
        <a:graphic>
          <a:graphicData uri="http://schemas.openxmlformats.org/presentationml/2006/ole">
            <mc:AlternateContent xmlns:mc="http://schemas.openxmlformats.org/markup-compatibility/2006">
              <mc:Choice xmlns:v="urn:schemas-microsoft-com:vml" Requires="v">
                <p:oleObj spid="_x0000_s6169" name="Worksheet" r:id="rId4" imgW="7696284" imgH="5248319" progId="Excel.Sheet.12">
                  <p:embed/>
                </p:oleObj>
              </mc:Choice>
              <mc:Fallback>
                <p:oleObj name="Worksheet" r:id="rId4" imgW="7696284" imgH="5248319" progId="Excel.Sheet.12">
                  <p:embed/>
                  <p:pic>
                    <p:nvPicPr>
                      <p:cNvPr id="0" name=""/>
                      <p:cNvPicPr/>
                      <p:nvPr/>
                    </p:nvPicPr>
                    <p:blipFill>
                      <a:blip r:embed="rId5"/>
                      <a:stretch>
                        <a:fillRect/>
                      </a:stretch>
                    </p:blipFill>
                    <p:spPr>
                      <a:xfrm>
                        <a:off x="1345474" y="906992"/>
                        <a:ext cx="9183189" cy="5551417"/>
                      </a:xfrm>
                      <a:prstGeom prst="rect">
                        <a:avLst/>
                      </a:prstGeom>
                    </p:spPr>
                  </p:pic>
                </p:oleObj>
              </mc:Fallback>
            </mc:AlternateContent>
          </a:graphicData>
        </a:graphic>
      </p:graphicFrame>
    </p:spTree>
    <p:extLst>
      <p:ext uri="{BB962C8B-B14F-4D97-AF65-F5344CB8AC3E}">
        <p14:creationId xmlns:p14="http://schemas.microsoft.com/office/powerpoint/2010/main" val="4235268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Reimbursement Request / Cover Sheet	</a:t>
            </a:r>
          </a:p>
        </p:txBody>
      </p:sp>
      <p:graphicFrame>
        <p:nvGraphicFramePr>
          <p:cNvPr id="3" name="Object 2">
            <a:extLst>
              <a:ext uri="{FF2B5EF4-FFF2-40B4-BE49-F238E27FC236}">
                <a16:creationId xmlns:a16="http://schemas.microsoft.com/office/drawing/2014/main" id="{FE128D6F-9D30-4E82-8FFD-4F8D5D1B4316}"/>
              </a:ext>
            </a:extLst>
          </p:cNvPr>
          <p:cNvGraphicFramePr>
            <a:graphicFrameLocks noChangeAspect="1"/>
          </p:cNvGraphicFramePr>
          <p:nvPr>
            <p:extLst>
              <p:ext uri="{D42A27DB-BD31-4B8C-83A1-F6EECF244321}">
                <p14:modId xmlns:p14="http://schemas.microsoft.com/office/powerpoint/2010/main" val="1046157988"/>
              </p:ext>
            </p:extLst>
          </p:nvPr>
        </p:nvGraphicFramePr>
        <p:xfrm>
          <a:off x="1149531" y="899125"/>
          <a:ext cx="9588138" cy="5889484"/>
        </p:xfrm>
        <a:graphic>
          <a:graphicData uri="http://schemas.openxmlformats.org/presentationml/2006/ole">
            <mc:AlternateContent xmlns:mc="http://schemas.openxmlformats.org/markup-compatibility/2006">
              <mc:Choice xmlns:v="urn:schemas-microsoft-com:vml" Requires="v">
                <p:oleObj spid="_x0000_s7193" name="Worksheet" r:id="rId4" imgW="6953137" imgH="6124523" progId="Excel.Sheet.12">
                  <p:embed/>
                </p:oleObj>
              </mc:Choice>
              <mc:Fallback>
                <p:oleObj name="Worksheet" r:id="rId4" imgW="6953137" imgH="6124523" progId="Excel.Sheet.12">
                  <p:embed/>
                  <p:pic>
                    <p:nvPicPr>
                      <p:cNvPr id="0" name=""/>
                      <p:cNvPicPr/>
                      <p:nvPr/>
                    </p:nvPicPr>
                    <p:blipFill>
                      <a:blip r:embed="rId5"/>
                      <a:stretch>
                        <a:fillRect/>
                      </a:stretch>
                    </p:blipFill>
                    <p:spPr>
                      <a:xfrm>
                        <a:off x="1149531" y="899125"/>
                        <a:ext cx="9588138" cy="5889484"/>
                      </a:xfrm>
                      <a:prstGeom prst="rect">
                        <a:avLst/>
                      </a:prstGeom>
                    </p:spPr>
                  </p:pic>
                </p:oleObj>
              </mc:Fallback>
            </mc:AlternateContent>
          </a:graphicData>
        </a:graphic>
      </p:graphicFrame>
    </p:spTree>
    <p:extLst>
      <p:ext uri="{BB962C8B-B14F-4D97-AF65-F5344CB8AC3E}">
        <p14:creationId xmlns:p14="http://schemas.microsoft.com/office/powerpoint/2010/main" val="3462916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Reimbursement Process</a:t>
            </a:r>
          </a:p>
        </p:txBody>
      </p:sp>
      <p:sp>
        <p:nvSpPr>
          <p:cNvPr id="4" name="TextBox 3">
            <a:extLst>
              <a:ext uri="{FF2B5EF4-FFF2-40B4-BE49-F238E27FC236}">
                <a16:creationId xmlns:a16="http://schemas.microsoft.com/office/drawing/2014/main" id="{8AD2C45A-ED38-4B59-9558-4F5D352990EA}"/>
              </a:ext>
            </a:extLst>
          </p:cNvPr>
          <p:cNvSpPr txBox="1"/>
          <p:nvPr/>
        </p:nvSpPr>
        <p:spPr>
          <a:xfrm>
            <a:off x="374469" y="1358537"/>
            <a:ext cx="11443062" cy="4801314"/>
          </a:xfrm>
          <a:prstGeom prst="rect">
            <a:avLst/>
          </a:prstGeom>
          <a:noFill/>
        </p:spPr>
        <p:txBody>
          <a:bodyPr wrap="square" rtlCol="0">
            <a:spAutoFit/>
          </a:bodyPr>
          <a:lstStyle/>
          <a:p>
            <a:r>
              <a:rPr lang="en-US" dirty="0"/>
              <a:t>To encourage a consistent, fixed, and timely approach to processing reimbursement requests from sub-recipients, KHP HSO and Accounting staff will process reimbursement requests as soon as possible after receipt.  </a:t>
            </a:r>
          </a:p>
          <a:p>
            <a:endParaRPr lang="en-US" dirty="0"/>
          </a:p>
          <a:p>
            <a:r>
              <a:rPr lang="en-US" dirty="0"/>
              <a:t>KHP Accounting intends to conduct a drawdown of federal funds for processed reimbursements at least by the 1</a:t>
            </a:r>
            <a:r>
              <a:rPr lang="en-US" baseline="30000" dirty="0"/>
              <a:t>st</a:t>
            </a:r>
            <a:r>
              <a:rPr lang="en-US" dirty="0"/>
              <a:t> and 15</a:t>
            </a:r>
            <a:r>
              <a:rPr lang="en-US" baseline="30000" dirty="0"/>
              <a:t>th</a:t>
            </a:r>
            <a:r>
              <a:rPr lang="en-US" dirty="0"/>
              <a:t> every month.  If there is a holiday or other reason KHP Accounting cannot complete a drawdown they may alter the drawdown date or hold until the next Friday.  </a:t>
            </a:r>
          </a:p>
          <a:p>
            <a:endParaRPr lang="en-US" dirty="0"/>
          </a:p>
          <a:p>
            <a:r>
              <a:rPr lang="en-US" dirty="0"/>
              <a:t>While KHP HSO will try to ensure all reimbursements received during the week will be in the drawdown those received later in the week may be delayed until the next drawdown.</a:t>
            </a:r>
          </a:p>
          <a:p>
            <a:endParaRPr lang="en-US" dirty="0"/>
          </a:p>
          <a:p>
            <a:r>
              <a:rPr lang="en-US" dirty="0"/>
              <a:t>Sub-recipients should submit reimbursement requests as they incur. However, at a minimum, reimbursement requests will be submitted on at least a </a:t>
            </a:r>
            <a:r>
              <a:rPr lang="en-US" i="1" dirty="0"/>
              <a:t>monthly</a:t>
            </a:r>
            <a:r>
              <a:rPr lang="en-US" dirty="0"/>
              <a:t> basis to ensure better processing of requests.</a:t>
            </a:r>
          </a:p>
          <a:p>
            <a:endParaRPr lang="en-US" dirty="0"/>
          </a:p>
          <a:p>
            <a:r>
              <a:rPr lang="en-US" dirty="0"/>
              <a:t>Reimbursement requests are usually submitted electronically and is readable with signatures being present. </a:t>
            </a:r>
          </a:p>
          <a:p>
            <a:endParaRPr lang="en-US" dirty="0"/>
          </a:p>
          <a:p>
            <a:r>
              <a:rPr lang="en-US" dirty="0"/>
              <a:t>Reference: 2 CFR 200.305 Payment</a:t>
            </a:r>
          </a:p>
        </p:txBody>
      </p:sp>
    </p:spTree>
    <p:extLst>
      <p:ext uri="{BB962C8B-B14F-4D97-AF65-F5344CB8AC3E}">
        <p14:creationId xmlns:p14="http://schemas.microsoft.com/office/powerpoint/2010/main" val="3920879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u="sng" cap="small" dirty="0"/>
              <a:t/>
            </a:r>
            <a:br>
              <a:rPr lang="en-US" b="1" u="sng" cap="small" dirty="0"/>
            </a:br>
            <a:r>
              <a:rPr lang="en-US" b="1" cap="small" dirty="0"/>
              <a:t>Submittal of Reimbursement Request</a:t>
            </a:r>
            <a:r>
              <a:rPr lang="en-US" sz="2000" dirty="0"/>
              <a:t/>
            </a:r>
            <a:br>
              <a:rPr lang="en-US" sz="2000" dirty="0"/>
            </a:br>
            <a:endParaRPr lang="en-US" dirty="0"/>
          </a:p>
        </p:txBody>
      </p:sp>
      <p:sp>
        <p:nvSpPr>
          <p:cNvPr id="4" name="TextBox 3">
            <a:extLst>
              <a:ext uri="{FF2B5EF4-FFF2-40B4-BE49-F238E27FC236}">
                <a16:creationId xmlns:a16="http://schemas.microsoft.com/office/drawing/2014/main" id="{8AD2C45A-ED38-4B59-9558-4F5D352990EA}"/>
              </a:ext>
            </a:extLst>
          </p:cNvPr>
          <p:cNvSpPr txBox="1"/>
          <p:nvPr/>
        </p:nvSpPr>
        <p:spPr>
          <a:xfrm>
            <a:off x="374469" y="1358537"/>
            <a:ext cx="11443062" cy="5170646"/>
          </a:xfrm>
          <a:prstGeom prst="rect">
            <a:avLst/>
          </a:prstGeom>
          <a:noFill/>
        </p:spPr>
        <p:txBody>
          <a:bodyPr wrap="square" rtlCol="0">
            <a:spAutoFit/>
          </a:bodyPr>
          <a:lstStyle/>
          <a:p>
            <a:r>
              <a:rPr lang="en-US" dirty="0"/>
              <a:t>Electronic reimbursement requests will be sent to the grant manager(s) attention Lt. Edna Cordner </a:t>
            </a:r>
            <a:r>
              <a:rPr lang="en-US" u="sng" dirty="0">
                <a:solidFill>
                  <a:srgbClr val="0070C0"/>
                </a:solidFill>
                <a:hlinkClick r:id="rId3">
                  <a:extLst>
                    <a:ext uri="{A12FA001-AC4F-418D-AE19-62706E023703}">
                      <ahyp:hlinkClr xmlns:ahyp="http://schemas.microsoft.com/office/drawing/2018/hyperlinkcolor" xmlns="" val="tx"/>
                    </a:ext>
                  </a:extLst>
                </a:hlinkClick>
              </a:rPr>
              <a:t>edna.cordner@ks.gov</a:t>
            </a:r>
            <a:r>
              <a:rPr lang="en-US" dirty="0">
                <a:solidFill>
                  <a:srgbClr val="0070C0"/>
                </a:solidFill>
              </a:rPr>
              <a:t> </a:t>
            </a:r>
            <a:r>
              <a:rPr lang="en-US" dirty="0"/>
              <a:t>, Melanie Lawrence </a:t>
            </a:r>
            <a:r>
              <a:rPr lang="en-US" u="sng" dirty="0">
                <a:solidFill>
                  <a:srgbClr val="0070C0"/>
                </a:solidFill>
                <a:hlinkClick r:id="rId4">
                  <a:extLst>
                    <a:ext uri="{A12FA001-AC4F-418D-AE19-62706E023703}">
                      <ahyp:hlinkClr xmlns:ahyp="http://schemas.microsoft.com/office/drawing/2018/hyperlinkcolor" xmlns="" val="tx"/>
                    </a:ext>
                  </a:extLst>
                </a:hlinkClick>
              </a:rPr>
              <a:t>melanie.lawrence@ks.gov</a:t>
            </a:r>
            <a:r>
              <a:rPr lang="en-US" dirty="0">
                <a:solidFill>
                  <a:srgbClr val="0070C0"/>
                </a:solidFill>
              </a:rPr>
              <a:t> </a:t>
            </a:r>
            <a:r>
              <a:rPr lang="en-US" dirty="0"/>
              <a:t>and carbon copy </a:t>
            </a:r>
            <a:r>
              <a:rPr lang="en-US" u="sng" dirty="0">
                <a:solidFill>
                  <a:srgbClr val="0070C0"/>
                </a:solidFill>
                <a:hlinkClick r:id="rId5">
                  <a:extLst>
                    <a:ext uri="{A12FA001-AC4F-418D-AE19-62706E023703}">
                      <ahyp:hlinkClr xmlns:ahyp="http://schemas.microsoft.com/office/drawing/2018/hyperlinkcolor" xmlns="" val="tx"/>
                    </a:ext>
                  </a:extLst>
                </a:hlinkClick>
              </a:rPr>
              <a:t>khp.grants@ks.gov</a:t>
            </a:r>
            <a:r>
              <a:rPr lang="en-US" dirty="0"/>
              <a:t> . </a:t>
            </a:r>
            <a:endParaRPr lang="en-US" sz="1200" dirty="0"/>
          </a:p>
          <a:p>
            <a:r>
              <a:rPr lang="en-US" dirty="0"/>
              <a:t>The reimbursement request cover sheet must be accompanied by the following:</a:t>
            </a:r>
            <a:endParaRPr lang="en-US" sz="1200" dirty="0"/>
          </a:p>
          <a:p>
            <a:pPr lvl="0"/>
            <a:r>
              <a:rPr lang="en-US" dirty="0"/>
              <a:t>Completed Kansas Homeland Security Grant Program Reimbursement Request/Request for Funds coversheet with attached invoice(s)</a:t>
            </a:r>
            <a:endParaRPr lang="en-US" sz="1200" dirty="0"/>
          </a:p>
          <a:p>
            <a:pPr lvl="0"/>
            <a:r>
              <a:rPr lang="en-US" dirty="0"/>
              <a:t>Supporting Source documentation related to reimbursement requests based on activity (Equipment, Exercises, Planning, Salary or Training).  Source documentation requirements for the appropriate reimbursement should include: </a:t>
            </a:r>
          </a:p>
          <a:p>
            <a:pPr lvl="0"/>
            <a:endParaRPr lang="en-US" sz="1200" dirty="0"/>
          </a:p>
          <a:p>
            <a:pPr lvl="1"/>
            <a:r>
              <a:rPr lang="en-US" dirty="0"/>
              <a:t>Time and attendance records			Payroll registers</a:t>
            </a:r>
            <a:endParaRPr lang="en-US" sz="1200" dirty="0"/>
          </a:p>
          <a:p>
            <a:pPr lvl="1"/>
            <a:r>
              <a:rPr lang="en-US" dirty="0"/>
              <a:t>Fringe benefit rate				Receipts</a:t>
            </a:r>
            <a:endParaRPr lang="en-US" sz="1200" dirty="0"/>
          </a:p>
          <a:p>
            <a:pPr lvl="1"/>
            <a:r>
              <a:rPr lang="en-US" dirty="0"/>
              <a:t>Invoices and purchase orders			Quote(s) or bid process documentation</a:t>
            </a:r>
            <a:endParaRPr lang="en-US" sz="1200" dirty="0"/>
          </a:p>
          <a:p>
            <a:pPr lvl="1"/>
            <a:r>
              <a:rPr lang="en-US" dirty="0"/>
              <a:t>Executed contracts				Travel authorization forms/travel vouchers</a:t>
            </a:r>
            <a:endParaRPr lang="en-US" sz="1200" dirty="0"/>
          </a:p>
          <a:p>
            <a:pPr lvl="1"/>
            <a:r>
              <a:rPr lang="en-US" dirty="0"/>
              <a:t>Training/Exercise attendance records		Course materials</a:t>
            </a:r>
            <a:endParaRPr lang="en-US" sz="1200" dirty="0"/>
          </a:p>
          <a:p>
            <a:pPr lvl="1"/>
            <a:r>
              <a:rPr lang="en-US" dirty="0"/>
              <a:t>Meal sign-in sheets				Cancelled checks / External source (e.g. financial institution)</a:t>
            </a:r>
            <a:endParaRPr lang="en-US" sz="1200" dirty="0"/>
          </a:p>
          <a:p>
            <a:pPr lvl="0"/>
            <a:endParaRPr lang="en-US" sz="1200" dirty="0"/>
          </a:p>
          <a:p>
            <a:r>
              <a:rPr lang="en-US" dirty="0"/>
              <a:t> </a:t>
            </a:r>
            <a:endParaRPr lang="en-US" sz="1200" dirty="0"/>
          </a:p>
          <a:p>
            <a:r>
              <a:rPr lang="en-US" dirty="0"/>
              <a:t>Pass-through billing will not be accepted without meeting administrative and procurement requirements.</a:t>
            </a:r>
            <a:endParaRPr lang="en-US" sz="1200" dirty="0"/>
          </a:p>
        </p:txBody>
      </p:sp>
    </p:spTree>
    <p:extLst>
      <p:ext uri="{BB962C8B-B14F-4D97-AF65-F5344CB8AC3E}">
        <p14:creationId xmlns:p14="http://schemas.microsoft.com/office/powerpoint/2010/main" val="360071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i="1" dirty="0"/>
              <a:t/>
            </a:r>
            <a:br>
              <a:rPr lang="en-US" b="1" i="1" dirty="0"/>
            </a:br>
            <a:r>
              <a:rPr lang="en-US" b="1" i="1" dirty="0"/>
              <a:t>DHS/FEMA Preparedness Grant Overview</a:t>
            </a:r>
            <a:r>
              <a:rPr lang="en-US" b="1" dirty="0"/>
              <a:t/>
            </a:r>
            <a:br>
              <a:rPr lang="en-US" b="1" dirty="0"/>
            </a:br>
            <a:endParaRPr lang="en-US" sz="4000" dirty="0"/>
          </a:p>
        </p:txBody>
      </p:sp>
      <p:sp>
        <p:nvSpPr>
          <p:cNvPr id="3" name="Content Placeholder 2"/>
          <p:cNvSpPr>
            <a:spLocks noGrp="1"/>
          </p:cNvSpPr>
          <p:nvPr>
            <p:ph idx="1"/>
          </p:nvPr>
        </p:nvSpPr>
        <p:spPr>
          <a:xfrm>
            <a:off x="530578" y="1479175"/>
            <a:ext cx="11198577" cy="4676091"/>
          </a:xfrm>
        </p:spPr>
        <p:txBody>
          <a:bodyPr>
            <a:normAutofit lnSpcReduction="10000"/>
          </a:bodyPr>
          <a:lstStyle/>
          <a:p>
            <a:pPr marL="0" indent="0">
              <a:buNone/>
            </a:pPr>
            <a:r>
              <a:rPr lang="en-US" sz="2000" dirty="0"/>
              <a:t>The Nonprofit Security Grant Program (NSGP) is funded through the U.S. Department of Homeland Security (DHS) / Federal Emergency Management Agency (FEMA) and is administered by the Kansas Highway Patrol (KHP).</a:t>
            </a:r>
          </a:p>
          <a:p>
            <a:pPr marL="0" indent="0">
              <a:buNone/>
            </a:pPr>
            <a:endParaRPr lang="en-US" sz="2000" dirty="0"/>
          </a:p>
          <a:p>
            <a:pPr marL="0" indent="0">
              <a:buNone/>
            </a:pPr>
            <a:r>
              <a:rPr lang="en-US" sz="2000" dirty="0"/>
              <a:t>The State of Kansas’ designated State Administrative Agency (SAA) is the Kansas Highway Patrol (KHP). The entity within the KHP responsible for pass-through and oversight of the NSGP is the Homeland Security Operations Section (HSO).</a:t>
            </a:r>
          </a:p>
          <a:p>
            <a:pPr marL="0" indent="0">
              <a:buNone/>
            </a:pPr>
            <a:endParaRPr lang="en-US" sz="2000" dirty="0"/>
          </a:p>
          <a:p>
            <a:pPr marL="0" indent="0">
              <a:buNone/>
            </a:pPr>
            <a:r>
              <a:rPr lang="en-US" sz="2000" dirty="0"/>
              <a:t>The Kansas Adjutant General, Director of Emergency Management is the appointed Authorized Representative (AR) responsible to sign grant applications and award acceptance documents for the DHS/FEMA grant programs to the State of Kansas.</a:t>
            </a:r>
          </a:p>
          <a:p>
            <a:pPr marL="0" indent="0">
              <a:buNone/>
            </a:pPr>
            <a:endParaRPr lang="en-US" sz="2000" dirty="0"/>
          </a:p>
          <a:p>
            <a:pPr marL="0" indent="0">
              <a:buNone/>
            </a:pPr>
            <a:r>
              <a:rPr lang="en-US" sz="2000" u="sng" dirty="0"/>
              <a:t>Non-Profit Security Grant Program (NSGP) - </a:t>
            </a:r>
            <a:r>
              <a:rPr lang="en-US" sz="2000" dirty="0"/>
              <a:t>provides funding support for physical security enhancements and other security activities to nonprofit organizations that are at substantial risk of a terrorist attack.</a:t>
            </a:r>
          </a:p>
          <a:p>
            <a:pPr marL="0" indent="0">
              <a:buNone/>
            </a:pPr>
            <a:endParaRPr lang="en-US" dirty="0"/>
          </a:p>
          <a:p>
            <a:pPr marL="742950" indent="-742950">
              <a:buFont typeface="+mj-lt"/>
              <a:buAutoNum type="alphaLcPeriod"/>
            </a:pPr>
            <a:endParaRPr lang="en-US" sz="3600" dirty="0"/>
          </a:p>
        </p:txBody>
      </p:sp>
    </p:spTree>
    <p:extLst>
      <p:ext uri="{BB962C8B-B14F-4D97-AF65-F5344CB8AC3E}">
        <p14:creationId xmlns:p14="http://schemas.microsoft.com/office/powerpoint/2010/main" val="6120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Quarterly Reporting </a:t>
            </a:r>
            <a:r>
              <a:rPr lang="en-US" sz="2000" dirty="0"/>
              <a:t/>
            </a:r>
            <a:br>
              <a:rPr lang="en-US" sz="2000" dirty="0"/>
            </a:br>
            <a:endParaRPr lang="en-US" dirty="0"/>
          </a:p>
        </p:txBody>
      </p:sp>
      <p:pic>
        <p:nvPicPr>
          <p:cNvPr id="10" name="Picture 9">
            <a:extLst>
              <a:ext uri="{FF2B5EF4-FFF2-40B4-BE49-F238E27FC236}">
                <a16:creationId xmlns:a16="http://schemas.microsoft.com/office/drawing/2014/main" id="{AB89D411-BE99-4B0D-A420-CD7CCADD8943}"/>
              </a:ext>
            </a:extLst>
          </p:cNvPr>
          <p:cNvPicPr>
            <a:picLocks noChangeAspect="1"/>
          </p:cNvPicPr>
          <p:nvPr/>
        </p:nvPicPr>
        <p:blipFill>
          <a:blip r:embed="rId3"/>
          <a:stretch>
            <a:fillRect/>
          </a:stretch>
        </p:blipFill>
        <p:spPr>
          <a:xfrm>
            <a:off x="1828801" y="1175657"/>
            <a:ext cx="8268788" cy="5612951"/>
          </a:xfrm>
          <a:prstGeom prst="rect">
            <a:avLst/>
          </a:prstGeom>
        </p:spPr>
      </p:pic>
    </p:spTree>
    <p:extLst>
      <p:ext uri="{BB962C8B-B14F-4D97-AF65-F5344CB8AC3E}">
        <p14:creationId xmlns:p14="http://schemas.microsoft.com/office/powerpoint/2010/main" val="3505594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Quarterly Reporting </a:t>
            </a:r>
            <a:r>
              <a:rPr lang="en-US" sz="2000" dirty="0"/>
              <a:t/>
            </a:r>
            <a:br>
              <a:rPr lang="en-US" sz="2000" dirty="0"/>
            </a:br>
            <a:endParaRPr lang="en-US" dirty="0"/>
          </a:p>
        </p:txBody>
      </p:sp>
      <p:pic>
        <p:nvPicPr>
          <p:cNvPr id="3" name="Picture 2">
            <a:extLst>
              <a:ext uri="{FF2B5EF4-FFF2-40B4-BE49-F238E27FC236}">
                <a16:creationId xmlns:a16="http://schemas.microsoft.com/office/drawing/2014/main" id="{32B1E8C0-85FE-409C-A9DA-64820A5C407B}"/>
              </a:ext>
            </a:extLst>
          </p:cNvPr>
          <p:cNvPicPr>
            <a:picLocks noChangeAspect="1"/>
          </p:cNvPicPr>
          <p:nvPr/>
        </p:nvPicPr>
        <p:blipFill>
          <a:blip r:embed="rId3"/>
          <a:stretch>
            <a:fillRect/>
          </a:stretch>
        </p:blipFill>
        <p:spPr>
          <a:xfrm>
            <a:off x="1410789" y="992776"/>
            <a:ext cx="8869680" cy="5865223"/>
          </a:xfrm>
          <a:prstGeom prst="rect">
            <a:avLst/>
          </a:prstGeom>
        </p:spPr>
      </p:pic>
    </p:spTree>
    <p:extLst>
      <p:ext uri="{BB962C8B-B14F-4D97-AF65-F5344CB8AC3E}">
        <p14:creationId xmlns:p14="http://schemas.microsoft.com/office/powerpoint/2010/main" val="514583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End User Responsibilities </a:t>
            </a:r>
            <a:r>
              <a:rPr lang="en-US" sz="2000" dirty="0"/>
              <a:t/>
            </a:r>
            <a:br>
              <a:rPr lang="en-US" sz="2000" dirty="0"/>
            </a:br>
            <a:endParaRPr lang="en-US" dirty="0"/>
          </a:p>
        </p:txBody>
      </p:sp>
      <p:sp>
        <p:nvSpPr>
          <p:cNvPr id="4" name="Rectangle 3">
            <a:extLst>
              <a:ext uri="{FF2B5EF4-FFF2-40B4-BE49-F238E27FC236}">
                <a16:creationId xmlns:a16="http://schemas.microsoft.com/office/drawing/2014/main" id="{1FF80344-F9FC-439E-A303-3AE79121A3A0}"/>
              </a:ext>
            </a:extLst>
          </p:cNvPr>
          <p:cNvSpPr/>
          <p:nvPr/>
        </p:nvSpPr>
        <p:spPr>
          <a:xfrm>
            <a:off x="527957" y="1690062"/>
            <a:ext cx="11364686" cy="3477875"/>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000" dirty="0">
                <a:latin typeface="Calibri" panose="020F0502020204030204" pitchFamily="34" charset="0"/>
                <a:ea typeface="Times New Roman" panose="02020603050405020304" pitchFamily="18" charset="0"/>
                <a:cs typeface="Times New Roman" panose="02020603050405020304" pitchFamily="18" charset="0"/>
              </a:rPr>
              <a:t>An inventory is required to be maintained by the End User for the life of equipment and reconciled semi-annually.  The SAA will work with the End User to reconcile annual inventory no later than </a:t>
            </a: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September 30</a:t>
            </a:r>
            <a:r>
              <a:rPr lang="en-US" sz="2000" b="1" baseline="30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th</a:t>
            </a: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Next Annual Inventory due September 30, 2022.</a:t>
            </a:r>
          </a:p>
          <a:p>
            <a:pPr marL="342900" marR="0" lvl="0" indent="-342900">
              <a:spcBef>
                <a:spcPts val="0"/>
              </a:spcBef>
              <a:spcAft>
                <a:spcPts val="0"/>
              </a:spcAft>
              <a:buFont typeface="Symbol" panose="05050102010706020507" pitchFamily="18" charset="2"/>
              <a:buChar char=""/>
            </a:pPr>
            <a:endPar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Equipment is to be maintained in good working order for the life of equipment</a:t>
            </a:r>
          </a:p>
          <a:p>
            <a:pPr marR="0" lvl="0">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Training should be included in the cost of training and we encoura</a:t>
            </a:r>
            <a:r>
              <a:rPr lang="en-US" sz="2000" b="1" dirty="0">
                <a:latin typeface="Calibri" panose="020F0502020204030204" pitchFamily="34" charset="0"/>
                <a:ea typeface="Times New Roman" panose="02020603050405020304" pitchFamily="18" charset="0"/>
                <a:cs typeface="Times New Roman" panose="02020603050405020304" pitchFamily="18" charset="0"/>
              </a:rPr>
              <a:t>ge cross-training</a:t>
            </a:r>
          </a:p>
          <a:p>
            <a:pPr marL="342900" marR="0" lvl="0" indent="-342900">
              <a:spcBef>
                <a:spcPts val="0"/>
              </a:spcBef>
              <a:spcAft>
                <a:spcPts val="0"/>
              </a:spcAft>
              <a:buFont typeface="Symbol" panose="05050102010706020507" pitchFamily="18" charset="2"/>
              <a:buChar char=""/>
            </a:pPr>
            <a:endParaRPr lang="en-US" sz="20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latin typeface="Calibri" panose="020F0502020204030204" pitchFamily="34" charset="0"/>
                <a:ea typeface="Times New Roman" panose="02020603050405020304" pitchFamily="18" charset="0"/>
                <a:cs typeface="Times New Roman" panose="02020603050405020304" pitchFamily="18" charset="0"/>
              </a:rPr>
              <a:t>Planning, Training, Exercise and Equipment should consider ADA compliance</a:t>
            </a:r>
          </a:p>
          <a:p>
            <a:pPr marL="342900" marR="0" lvl="0" indent="-342900">
              <a:spcBef>
                <a:spcPts val="0"/>
              </a:spcBef>
              <a:spcAft>
                <a:spcPts val="0"/>
              </a:spcAft>
              <a:buFont typeface="Symbol" panose="05050102010706020507" pitchFamily="18" charset="2"/>
              <a:buChar char=""/>
            </a:pPr>
            <a:endPar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Obtain pre-approval for any reasonable modifications to the project.</a:t>
            </a:r>
          </a:p>
        </p:txBody>
      </p:sp>
    </p:spTree>
    <p:extLst>
      <p:ext uri="{BB962C8B-B14F-4D97-AF65-F5344CB8AC3E}">
        <p14:creationId xmlns:p14="http://schemas.microsoft.com/office/powerpoint/2010/main" val="3758463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Resources </a:t>
            </a:r>
            <a:r>
              <a:rPr lang="en-US" sz="2000" dirty="0"/>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xmlns=""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xmlns=""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xmlns=""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xmlns=""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xmlns="" val="tx"/>
                    </a:ext>
                  </a:extLst>
                </a:hlinkClick>
              </a:rPr>
              <a:t>https://www.ecfr.gov/cgi-bin/ECFR?page=browse</a:t>
            </a:r>
            <a:endParaRPr lang="en-US" dirty="0">
              <a:solidFill>
                <a:srgbClr val="0070C0"/>
              </a:solidFill>
            </a:endParaRPr>
          </a:p>
          <a:p>
            <a:endParaRPr lang="en-US" dirty="0">
              <a:solidFill>
                <a:srgbClr val="0070C0"/>
              </a:solidFill>
            </a:endParaRPr>
          </a:p>
          <a:p>
            <a:r>
              <a:rPr lang="en-US" b="1" dirty="0"/>
              <a:t>Kansas Homeland Security Preparedness Grant Programs  Policy Manual</a:t>
            </a:r>
          </a:p>
          <a:p>
            <a:r>
              <a:rPr lang="en-US" b="1" dirty="0">
                <a:solidFill>
                  <a:srgbClr val="0070C0"/>
                </a:solidFill>
                <a:hlinkClick r:id="rId8">
                  <a:extLst>
                    <a:ext uri="{A12FA001-AC4F-418D-AE19-62706E023703}">
                      <ahyp:hlinkClr xmlns:ahyp="http://schemas.microsoft.com/office/drawing/2018/hyperlinkcolor" xmlns="" val="tx"/>
                    </a:ext>
                  </a:extLst>
                </a:hlinkClick>
              </a:rPr>
              <a:t>http://datcounts.net/nsgp</a:t>
            </a:r>
            <a:r>
              <a:rPr lang="en-US" b="1" dirty="0">
                <a:solidFill>
                  <a:srgbClr val="0070C0"/>
                </a:solidFill>
              </a:rPr>
              <a:t> </a:t>
            </a:r>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Contacts </a:t>
            </a:r>
            <a:r>
              <a:rPr lang="en-US" sz="2000" dirty="0"/>
              <a:t/>
            </a:r>
            <a:br>
              <a:rPr lang="en-US" sz="2000" dirty="0"/>
            </a:br>
            <a:endParaRPr lang="en-US" dirty="0"/>
          </a:p>
        </p:txBody>
      </p:sp>
      <p:pic>
        <p:nvPicPr>
          <p:cNvPr id="3" name="Picture 6" descr="C:\Users\aayers\AppData\Local\Microsoft\Windows\Temporary Internet Files\Content.Outlook\3VSOCDMU\Patch-photo.png">
            <a:extLst>
              <a:ext uri="{FF2B5EF4-FFF2-40B4-BE49-F238E27FC236}">
                <a16:creationId xmlns:a16="http://schemas.microsoft.com/office/drawing/2014/main" id="{9D6CCEB0-636A-4248-8C36-B92E2BE926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6480" y="69391"/>
            <a:ext cx="1066800"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DF5DD816-5F45-47DD-BA74-D5BA8EC36724}"/>
              </a:ext>
            </a:extLst>
          </p:cNvPr>
          <p:cNvSpPr txBox="1"/>
          <p:nvPr/>
        </p:nvSpPr>
        <p:spPr>
          <a:xfrm>
            <a:off x="391886" y="1956517"/>
            <a:ext cx="5704114" cy="4585871"/>
          </a:xfrm>
          <a:prstGeom prst="rect">
            <a:avLst/>
          </a:prstGeom>
          <a:noFill/>
        </p:spPr>
        <p:txBody>
          <a:bodyPr wrap="square" rtlCol="0">
            <a:spAutoFit/>
          </a:bodyPr>
          <a:lstStyle/>
          <a:p>
            <a:r>
              <a:rPr lang="en-US" sz="1600" b="1" dirty="0">
                <a:latin typeface="Calibri" panose="020F0502020204030204" pitchFamily="34" charset="0"/>
              </a:rPr>
              <a:t>Lieutenant Edna Cordner K-299</a:t>
            </a:r>
          </a:p>
          <a:p>
            <a:r>
              <a:rPr lang="en-US" sz="1600" dirty="0">
                <a:latin typeface="Calibri" panose="020F0502020204030204" pitchFamily="34" charset="0"/>
              </a:rPr>
              <a:t>Kansas Highway Patrol</a:t>
            </a:r>
          </a:p>
          <a:p>
            <a:r>
              <a:rPr lang="en-US" sz="1600" dirty="0">
                <a:latin typeface="Calibri" panose="020F0502020204030204" pitchFamily="34" charset="0"/>
              </a:rPr>
              <a:t>Homeland Security / Emergency Management Operations</a:t>
            </a:r>
          </a:p>
          <a:p>
            <a:r>
              <a:rPr lang="en-US" sz="1600" dirty="0">
                <a:latin typeface="Calibri" panose="020F0502020204030204" pitchFamily="34" charset="0"/>
              </a:rPr>
              <a:t>122 SW 7</a:t>
            </a:r>
            <a:r>
              <a:rPr lang="en-US" sz="1600" baseline="30000" dirty="0">
                <a:latin typeface="Calibri" panose="020F0502020204030204" pitchFamily="34" charset="0"/>
              </a:rPr>
              <a:t>th</a:t>
            </a:r>
            <a:r>
              <a:rPr lang="en-US" sz="1600" dirty="0">
                <a:latin typeface="Calibri" panose="020F0502020204030204" pitchFamily="34" charset="0"/>
              </a:rPr>
              <a:t> Street W Topeka, KS  66603-3847</a:t>
            </a:r>
          </a:p>
          <a:p>
            <a:r>
              <a:rPr lang="en-US" sz="1600" dirty="0">
                <a:latin typeface="Calibri" panose="020F0502020204030204" pitchFamily="34" charset="0"/>
              </a:rPr>
              <a:t>785-296-2444 (Office)</a:t>
            </a:r>
          </a:p>
          <a:p>
            <a:r>
              <a:rPr lang="en-US" sz="1600" dirty="0">
                <a:latin typeface="Calibri" panose="020F0502020204030204" pitchFamily="34" charset="0"/>
              </a:rPr>
              <a:t>785-207-0423 (Cell)</a:t>
            </a:r>
          </a:p>
          <a:p>
            <a:r>
              <a:rPr lang="en-US" sz="1600" u="sng" dirty="0">
                <a:solidFill>
                  <a:srgbClr val="0070C0"/>
                </a:solidFill>
                <a:latin typeface="Calibri" panose="020F0502020204030204" pitchFamily="34" charset="0"/>
                <a:hlinkClick r:id="rId4">
                  <a:extLst>
                    <a:ext uri="{A12FA001-AC4F-418D-AE19-62706E023703}">
                      <ahyp:hlinkClr xmlns:ahyp="http://schemas.microsoft.com/office/drawing/2018/hyperlinkcolor" xmlns="" val="tx"/>
                    </a:ext>
                  </a:extLst>
                </a:hlinkClick>
              </a:rPr>
              <a:t>Edna.cordner@ks.gov</a:t>
            </a:r>
            <a:r>
              <a:rPr lang="en-US" sz="1600" dirty="0">
                <a:solidFill>
                  <a:srgbClr val="0070C0"/>
                </a:solidFill>
                <a:latin typeface="Calibri" panose="020F0502020204030204" pitchFamily="34" charset="0"/>
              </a:rPr>
              <a:t> </a:t>
            </a:r>
          </a:p>
          <a:p>
            <a:endParaRPr lang="en-US" sz="1600" dirty="0">
              <a:solidFill>
                <a:srgbClr val="0070C0"/>
              </a:solidFill>
              <a:latin typeface="Calibri" panose="020F0502020204030204" pitchFamily="34" charset="0"/>
            </a:endParaRPr>
          </a:p>
          <a:p>
            <a:r>
              <a:rPr lang="en-US" sz="1600" b="1" dirty="0">
                <a:latin typeface="Calibri" panose="020F0502020204030204" pitchFamily="34" charset="0"/>
              </a:rPr>
              <a:t>Melanie Lawrence </a:t>
            </a:r>
          </a:p>
          <a:p>
            <a:r>
              <a:rPr lang="en-US" sz="1600" dirty="0">
                <a:latin typeface="Calibri" panose="020F0502020204030204" pitchFamily="34" charset="0"/>
              </a:rPr>
              <a:t>Homeland Security/Emergency Operations</a:t>
            </a:r>
          </a:p>
          <a:p>
            <a:r>
              <a:rPr lang="en-US" sz="1600" dirty="0">
                <a:latin typeface="Calibri" panose="020F0502020204030204" pitchFamily="34" charset="0"/>
              </a:rPr>
              <a:t>Program Consultant II</a:t>
            </a:r>
          </a:p>
          <a:p>
            <a:r>
              <a:rPr lang="en-US" sz="1600" dirty="0">
                <a:latin typeface="Calibri" panose="020F0502020204030204" pitchFamily="34" charset="0"/>
              </a:rPr>
              <a:t>122 SW 7</a:t>
            </a:r>
            <a:r>
              <a:rPr lang="en-US" sz="1600" baseline="30000" dirty="0">
                <a:latin typeface="Calibri" panose="020F0502020204030204" pitchFamily="34" charset="0"/>
              </a:rPr>
              <a:t>th</a:t>
            </a:r>
            <a:r>
              <a:rPr lang="en-US" sz="1600" dirty="0">
                <a:latin typeface="Calibri" panose="020F0502020204030204" pitchFamily="34" charset="0"/>
              </a:rPr>
              <a:t> Street</a:t>
            </a:r>
          </a:p>
          <a:p>
            <a:r>
              <a:rPr lang="en-US" sz="1600" dirty="0">
                <a:latin typeface="Calibri" panose="020F0502020204030204" pitchFamily="34" charset="0"/>
              </a:rPr>
              <a:t>Topeka, KS  66603-3847</a:t>
            </a:r>
          </a:p>
          <a:p>
            <a:r>
              <a:rPr lang="en-US" sz="1600" dirty="0">
                <a:latin typeface="Calibri" panose="020F0502020204030204" pitchFamily="34" charset="0"/>
              </a:rPr>
              <a:t>785-296-6654 (Office)</a:t>
            </a:r>
          </a:p>
          <a:p>
            <a:r>
              <a:rPr lang="en-US" sz="1600" dirty="0">
                <a:latin typeface="Calibri" panose="020F0502020204030204" pitchFamily="34" charset="0"/>
              </a:rPr>
              <a:t>785-256-5191 (Cell)</a:t>
            </a:r>
          </a:p>
          <a:p>
            <a:r>
              <a:rPr lang="en-US" sz="1600" dirty="0">
                <a:solidFill>
                  <a:srgbClr val="0070C0"/>
                </a:solidFill>
                <a:latin typeface="Calibri" panose="020F0502020204030204" pitchFamily="34" charset="0"/>
                <a:hlinkClick r:id="rId5">
                  <a:extLst>
                    <a:ext uri="{A12FA001-AC4F-418D-AE19-62706E023703}">
                      <ahyp:hlinkClr xmlns:ahyp="http://schemas.microsoft.com/office/drawing/2018/hyperlinkcolor" xmlns="" val="tx"/>
                    </a:ext>
                  </a:extLst>
                </a:hlinkClick>
              </a:rPr>
              <a:t>Melanie.Lawrence@ks.gov</a:t>
            </a:r>
            <a:r>
              <a:rPr lang="en-US" sz="1600" dirty="0">
                <a:solidFill>
                  <a:srgbClr val="0070C0"/>
                </a:solidFill>
                <a:latin typeface="Calibri" panose="020F0502020204030204" pitchFamily="34" charset="0"/>
              </a:rPr>
              <a:t> </a:t>
            </a:r>
          </a:p>
          <a:p>
            <a:endParaRPr lang="en-US" sz="1200" dirty="0">
              <a:solidFill>
                <a:srgbClr val="0070C0"/>
              </a:solidFill>
            </a:endParaRPr>
          </a:p>
          <a:p>
            <a:endParaRPr lang="en-US" sz="1200" dirty="0">
              <a:solidFill>
                <a:srgbClr val="0070C0"/>
              </a:solidFill>
            </a:endParaRPr>
          </a:p>
          <a:p>
            <a:endParaRPr lang="en-US" sz="1200" dirty="0">
              <a:solidFill>
                <a:srgbClr val="0070C0"/>
              </a:solidFill>
            </a:endParaRPr>
          </a:p>
        </p:txBody>
      </p:sp>
      <p:sp>
        <p:nvSpPr>
          <p:cNvPr id="6" name="TextBox 5">
            <a:extLst>
              <a:ext uri="{FF2B5EF4-FFF2-40B4-BE49-F238E27FC236}">
                <a16:creationId xmlns:a16="http://schemas.microsoft.com/office/drawing/2014/main" id="{1B0831BD-EE52-44AB-9421-9462789785E4}"/>
              </a:ext>
            </a:extLst>
          </p:cNvPr>
          <p:cNvSpPr txBox="1"/>
          <p:nvPr/>
        </p:nvSpPr>
        <p:spPr>
          <a:xfrm>
            <a:off x="6096000" y="1789611"/>
            <a:ext cx="5503817" cy="4862870"/>
          </a:xfrm>
          <a:prstGeom prst="rect">
            <a:avLst/>
          </a:prstGeom>
          <a:noFill/>
        </p:spPr>
        <p:txBody>
          <a:bodyPr wrap="square" rtlCol="0">
            <a:spAutoFit/>
          </a:bodyPr>
          <a:lstStyle/>
          <a:p>
            <a:r>
              <a:rPr lang="en-US" sz="1600" b="1" dirty="0">
                <a:latin typeface="Calibri" panose="020F0502020204030204" pitchFamily="34" charset="0"/>
              </a:rPr>
              <a:t>Connie </a:t>
            </a:r>
            <a:r>
              <a:rPr lang="en-US" sz="1600" b="1" dirty="0" err="1">
                <a:latin typeface="Calibri" panose="020F0502020204030204" pitchFamily="34" charset="0"/>
              </a:rPr>
              <a:t>Satzler</a:t>
            </a:r>
            <a:endParaRPr lang="en-US" sz="1600" b="1" dirty="0">
              <a:latin typeface="Calibri" panose="020F0502020204030204" pitchFamily="34" charset="0"/>
            </a:endParaRPr>
          </a:p>
          <a:p>
            <a:r>
              <a:rPr lang="en-US" sz="1600" dirty="0">
                <a:latin typeface="Calibri" panose="020F0502020204030204" pitchFamily="34" charset="0"/>
              </a:rPr>
              <a:t>EnVisage Consulting  </a:t>
            </a:r>
          </a:p>
          <a:p>
            <a:r>
              <a:rPr lang="en-US" sz="1600" dirty="0">
                <a:latin typeface="Calibri" panose="020F0502020204030204" pitchFamily="34" charset="0"/>
              </a:rPr>
              <a:t>6847 Anderson Ave. Manhattan, KS 66503</a:t>
            </a:r>
          </a:p>
          <a:p>
            <a:r>
              <a:rPr lang="en-US" sz="1600" dirty="0">
                <a:latin typeface="Calibri" panose="020F0502020204030204" pitchFamily="34" charset="0"/>
              </a:rPr>
              <a:t>Phone: (785) </a:t>
            </a:r>
            <a:r>
              <a:rPr lang="en-US" sz="1600" dirty="0" smtClean="0">
                <a:latin typeface="Calibri" panose="020F0502020204030204" pitchFamily="34" charset="0"/>
              </a:rPr>
              <a:t>410-0410</a:t>
            </a:r>
            <a:endParaRPr lang="en-US" sz="1600" dirty="0">
              <a:latin typeface="Calibri" panose="020F0502020204030204" pitchFamily="34" charset="0"/>
            </a:endParaRPr>
          </a:p>
          <a:p>
            <a:r>
              <a:rPr lang="en-US" sz="1600" dirty="0">
                <a:solidFill>
                  <a:srgbClr val="0070C0"/>
                </a:solidFill>
                <a:latin typeface="Calibri" panose="020F0502020204030204" pitchFamily="34" charset="0"/>
                <a:hlinkClick r:id="rId6">
                  <a:extLst>
                    <a:ext uri="{A12FA001-AC4F-418D-AE19-62706E023703}">
                      <ahyp:hlinkClr xmlns:ahyp="http://schemas.microsoft.com/office/drawing/2018/hyperlinkcolor" xmlns="" val="tx"/>
                    </a:ext>
                  </a:extLst>
                </a:hlinkClick>
              </a:rPr>
              <a:t>csatzler@kansas.net</a:t>
            </a:r>
            <a:endParaRPr lang="en-US" sz="1600" dirty="0">
              <a:solidFill>
                <a:srgbClr val="0070C0"/>
              </a:solidFill>
              <a:latin typeface="Calibri" panose="020F0502020204030204" pitchFamily="34" charset="0"/>
            </a:endParaRPr>
          </a:p>
          <a:p>
            <a:endParaRPr lang="en-US" sz="1600" b="1" dirty="0">
              <a:latin typeface="Calibri" panose="020F0502020204030204" pitchFamily="34" charset="0"/>
            </a:endParaRPr>
          </a:p>
          <a:p>
            <a:endParaRPr lang="en-US" sz="1600" b="1" dirty="0">
              <a:latin typeface="Calibri" panose="020F0502020204030204" pitchFamily="34" charset="0"/>
            </a:endParaRPr>
          </a:p>
          <a:p>
            <a:endParaRPr lang="en-US" sz="1600" b="1" dirty="0">
              <a:latin typeface="Calibri" panose="020F0502020204030204" pitchFamily="34" charset="0"/>
            </a:endParaRPr>
          </a:p>
          <a:p>
            <a:endParaRPr lang="en-US" sz="1600" b="1" dirty="0">
              <a:latin typeface="Calibri" panose="020F0502020204030204" pitchFamily="34" charset="0"/>
            </a:endParaRPr>
          </a:p>
          <a:p>
            <a:r>
              <a:rPr lang="en-US" sz="1600" b="1" dirty="0">
                <a:latin typeface="Calibri" panose="020F0502020204030204" pitchFamily="34" charset="0"/>
              </a:rPr>
              <a:t>Lieutenant Josh Weber K-255</a:t>
            </a:r>
          </a:p>
          <a:p>
            <a:r>
              <a:rPr lang="en-US" sz="1600" dirty="0">
                <a:latin typeface="Calibri" panose="020F0502020204030204" pitchFamily="34" charset="0"/>
              </a:rPr>
              <a:t>Emergency Operations &amp; Homeland Security </a:t>
            </a:r>
          </a:p>
          <a:p>
            <a:r>
              <a:rPr lang="en-US" sz="1600" dirty="0">
                <a:latin typeface="Calibri" panose="020F0502020204030204" pitchFamily="34" charset="0"/>
              </a:rPr>
              <a:t>Kansas Highway Patrol</a:t>
            </a:r>
          </a:p>
          <a:p>
            <a:r>
              <a:rPr lang="en-US" sz="1600" dirty="0">
                <a:latin typeface="Calibri" panose="020F0502020204030204" pitchFamily="34" charset="0"/>
              </a:rPr>
              <a:t>122 SW 7</a:t>
            </a:r>
            <a:r>
              <a:rPr lang="en-US" sz="1600" baseline="30000" dirty="0">
                <a:latin typeface="Calibri" panose="020F0502020204030204" pitchFamily="34" charset="0"/>
              </a:rPr>
              <a:t>th</a:t>
            </a:r>
            <a:r>
              <a:rPr lang="en-US" sz="1600" dirty="0">
                <a:latin typeface="Calibri" panose="020F0502020204030204" pitchFamily="34" charset="0"/>
              </a:rPr>
              <a:t> Topeka, KS 66603</a:t>
            </a:r>
          </a:p>
          <a:p>
            <a:r>
              <a:rPr lang="en-US" sz="1600" dirty="0">
                <a:latin typeface="Calibri" panose="020F0502020204030204" pitchFamily="34" charset="0"/>
              </a:rPr>
              <a:t>(785) 296-6800 (Office)</a:t>
            </a:r>
          </a:p>
          <a:p>
            <a:r>
              <a:rPr lang="en-US" sz="1600" dirty="0">
                <a:latin typeface="Calibri" panose="020F0502020204030204" pitchFamily="34" charset="0"/>
              </a:rPr>
              <a:t>(913) 568-0463 (Cell)</a:t>
            </a:r>
          </a:p>
          <a:p>
            <a:r>
              <a:rPr lang="en-US" sz="1600" dirty="0">
                <a:latin typeface="Calibri" panose="020F0502020204030204" pitchFamily="34" charset="0"/>
              </a:rPr>
              <a:t>Email: </a:t>
            </a:r>
            <a:r>
              <a:rPr lang="en-US" sz="1600" u="sng" dirty="0">
                <a:solidFill>
                  <a:srgbClr val="0070C0"/>
                </a:solidFill>
                <a:latin typeface="Calibri" panose="020F0502020204030204" pitchFamily="34" charset="0"/>
                <a:hlinkClick r:id="rId7">
                  <a:extLst>
                    <a:ext uri="{A12FA001-AC4F-418D-AE19-62706E023703}">
                      <ahyp:hlinkClr xmlns:ahyp="http://schemas.microsoft.com/office/drawing/2018/hyperlinkcolor" xmlns="" val="tx"/>
                    </a:ext>
                  </a:extLst>
                </a:hlinkClick>
              </a:rPr>
              <a:t>Josh.Weber@KS.GOV</a:t>
            </a:r>
            <a:endParaRPr lang="en-US" sz="1600" dirty="0">
              <a:solidFill>
                <a:srgbClr val="0070C0"/>
              </a:solidFill>
              <a:latin typeface="Calibri" panose="020F0502020204030204"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3187477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r>
              <a:rPr lang="en-US" dirty="0"/>
              <a:t/>
            </a: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394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Overview</a:t>
            </a:r>
          </a:p>
        </p:txBody>
      </p:sp>
      <p:sp>
        <p:nvSpPr>
          <p:cNvPr id="3" name="Content Placeholder 2"/>
          <p:cNvSpPr>
            <a:spLocks noGrp="1"/>
          </p:cNvSpPr>
          <p:nvPr>
            <p:ph idx="1"/>
          </p:nvPr>
        </p:nvSpPr>
        <p:spPr>
          <a:xfrm>
            <a:off x="530578" y="1479175"/>
            <a:ext cx="11198577" cy="4676091"/>
          </a:xfrm>
        </p:spPr>
        <p:txBody>
          <a:bodyPr>
            <a:normAutofit fontScale="92500" lnSpcReduction="20000"/>
          </a:bodyPr>
          <a:lstStyle/>
          <a:p>
            <a:r>
              <a:rPr lang="en-US" dirty="0"/>
              <a:t>The NSGP plays a significant role in the implementation of the National Preparedness System by supporting the development and sustainment of core capabilities. The core capabilities, outlined in the Goal are essential for the execution of the five mission areas—Prevention, Protection, Mitigation, Response, and Recovery—and the realization of a secure and resilient Nation. The development and sustainment of these core capabilities are not exclusive to any single organization, but rather require the combined effort of the whole community. The NSGP’s allowable costs support efforts to build and sustain core capabilities across mission areas.</a:t>
            </a:r>
          </a:p>
          <a:p>
            <a:r>
              <a:rPr lang="en-US" dirty="0"/>
              <a:t>NSGP seeks to integrate the preparedness activities of nonprofit organizations that are at substantial risk of a terrorist attack with broader state and local preparedness efforts. Multiple funding allocations have been appropriated for nonprofit organizations located inside or outside of Urban Area Security Initiative (UASI) designated urban areas. As in previous fiscal years, the Nonprofit Security Grant Program - Urban Area (NSGP-UA) will be a competitive grant program that funds nonprofits located in UASI-designated urban areas. Under the Nonprofit Security Grant Program - State (NSGP-S), each state will receive an allocation for nonprofit organizations located outside of Urban Area Security Initiative (UASI)-designated urban areas. </a:t>
            </a:r>
          </a:p>
          <a:p>
            <a:pPr marL="742950" indent="-742950">
              <a:buFont typeface="+mj-lt"/>
              <a:buAutoNum type="alphaLcPeriod"/>
            </a:pPr>
            <a:endParaRPr lang="en-US" sz="3600" dirty="0"/>
          </a:p>
        </p:txBody>
      </p:sp>
    </p:spTree>
    <p:extLst>
      <p:ext uri="{BB962C8B-B14F-4D97-AF65-F5344CB8AC3E}">
        <p14:creationId xmlns:p14="http://schemas.microsoft.com/office/powerpoint/2010/main" val="70579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Objectives</a:t>
            </a:r>
          </a:p>
        </p:txBody>
      </p:sp>
      <p:sp>
        <p:nvSpPr>
          <p:cNvPr id="3" name="Content Placeholder 2"/>
          <p:cNvSpPr>
            <a:spLocks noGrp="1"/>
          </p:cNvSpPr>
          <p:nvPr>
            <p:ph idx="1"/>
          </p:nvPr>
        </p:nvSpPr>
        <p:spPr>
          <a:xfrm>
            <a:off x="530578" y="1479175"/>
            <a:ext cx="11198577" cy="4676091"/>
          </a:xfrm>
        </p:spPr>
        <p:txBody>
          <a:bodyPr>
            <a:normAutofit/>
          </a:bodyPr>
          <a:lstStyle/>
          <a:p>
            <a:pPr lvl="0"/>
            <a:r>
              <a:rPr lang="en-US" dirty="0"/>
              <a:t>Build and sustain core capabilities </a:t>
            </a:r>
          </a:p>
          <a:p>
            <a:pPr lvl="0"/>
            <a:r>
              <a:rPr lang="en-US" dirty="0"/>
              <a:t>Strengthen governance integration between private nonprofit entities and Federal, state, and local governments </a:t>
            </a:r>
          </a:p>
          <a:p>
            <a:pPr lvl="0"/>
            <a:r>
              <a:rPr lang="en-US" dirty="0"/>
              <a:t>Encourage a whole community approach to security and emergency management </a:t>
            </a:r>
          </a:p>
          <a:p>
            <a:pPr marL="742950" indent="-742950">
              <a:buFont typeface="+mj-lt"/>
              <a:buAutoNum type="alphaLcPeriod"/>
            </a:pPr>
            <a:endParaRPr lang="en-US" sz="3600" dirty="0"/>
          </a:p>
        </p:txBody>
      </p:sp>
    </p:spTree>
    <p:extLst>
      <p:ext uri="{BB962C8B-B14F-4D97-AF65-F5344CB8AC3E}">
        <p14:creationId xmlns:p14="http://schemas.microsoft.com/office/powerpoint/2010/main" val="302243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Congratulations on your award!</a:t>
            </a:r>
          </a:p>
        </p:txBody>
      </p:sp>
      <p:sp>
        <p:nvSpPr>
          <p:cNvPr id="3" name="Content Placeholder 2"/>
          <p:cNvSpPr>
            <a:spLocks noGrp="1"/>
          </p:cNvSpPr>
          <p:nvPr>
            <p:ph idx="1"/>
          </p:nvPr>
        </p:nvSpPr>
        <p:spPr>
          <a:xfrm>
            <a:off x="530578" y="1479175"/>
            <a:ext cx="11198577" cy="4676091"/>
          </a:xfrm>
        </p:spPr>
        <p:txBody>
          <a:bodyPr>
            <a:normAutofit fontScale="70000" lnSpcReduction="20000"/>
          </a:bodyPr>
          <a:lstStyle/>
          <a:p>
            <a:pPr marL="0" indent="0">
              <a:buNone/>
            </a:pPr>
            <a:r>
              <a:rPr lang="en-US" sz="3600" dirty="0"/>
              <a:t>You have been selected by the Department of Homeland Security (DHS) for funding.</a:t>
            </a:r>
          </a:p>
          <a:p>
            <a:pPr marL="0" indent="0">
              <a:buNone/>
            </a:pPr>
            <a:r>
              <a:rPr lang="en-US" sz="3600" dirty="0"/>
              <a:t>The performance period for the FY20 NSGP Award is September 1, 2020 and ends August 31, 2023.</a:t>
            </a:r>
          </a:p>
          <a:p>
            <a:pPr marL="0" indent="0">
              <a:buNone/>
            </a:pPr>
            <a:endParaRPr lang="en-US" sz="3600" dirty="0"/>
          </a:p>
          <a:p>
            <a:pPr marL="0" indent="0">
              <a:buNone/>
            </a:pPr>
            <a:r>
              <a:rPr lang="en-US" sz="3600" dirty="0"/>
              <a:t>Your Award Agreement may have a shorter performance period. </a:t>
            </a:r>
          </a:p>
          <a:p>
            <a:r>
              <a:rPr lang="en-US" sz="3600" dirty="0"/>
              <a:t>Award Agreements will be sent out shortly, usually within 30 days of receiving your award announcement from KHP.</a:t>
            </a:r>
          </a:p>
          <a:p>
            <a:r>
              <a:rPr lang="en-US" sz="3600" dirty="0"/>
              <a:t>The Award Agreements contain standard language required Federally to include mutual agreement, fiscal agent agreements, required articles and special conditions. </a:t>
            </a:r>
          </a:p>
          <a:p>
            <a:pPr marL="0" indent="0">
              <a:buNone/>
            </a:pPr>
            <a:r>
              <a:rPr lang="en-US" sz="3600" dirty="0"/>
              <a:t>You can review a sample agreement ahead of time at </a:t>
            </a:r>
            <a:r>
              <a:rPr lang="en-US" sz="3600" dirty="0">
                <a:solidFill>
                  <a:srgbClr val="00B050"/>
                </a:solidFill>
                <a:hlinkClick r:id="rId3">
                  <a:extLst>
                    <a:ext uri="{A12FA001-AC4F-418D-AE19-62706E023703}">
                      <ahyp:hlinkClr xmlns:ahyp="http://schemas.microsoft.com/office/drawing/2018/hyperlinkcolor" xmlns="" val="tx"/>
                    </a:ext>
                  </a:extLst>
                </a:hlinkClick>
              </a:rPr>
              <a:t>http://www.datacounts.net/nsgp</a:t>
            </a:r>
            <a:r>
              <a:rPr lang="en-US" sz="3600" dirty="0">
                <a:solidFill>
                  <a:srgbClr val="00B050"/>
                </a:solidFill>
              </a:rPr>
              <a:t>  </a:t>
            </a:r>
          </a:p>
          <a:p>
            <a:pPr marL="0" indent="0">
              <a:buNone/>
            </a:pPr>
            <a:endParaRPr lang="en-US" sz="3600" dirty="0"/>
          </a:p>
        </p:txBody>
      </p:sp>
    </p:spTree>
    <p:extLst>
      <p:ext uri="{BB962C8B-B14F-4D97-AF65-F5344CB8AC3E}">
        <p14:creationId xmlns:p14="http://schemas.microsoft.com/office/powerpoint/2010/main" val="80564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Congratulations on your award- What next?</a:t>
            </a:r>
          </a:p>
        </p:txBody>
      </p:sp>
      <p:sp>
        <p:nvSpPr>
          <p:cNvPr id="3" name="Content Placeholder 2"/>
          <p:cNvSpPr>
            <a:spLocks noGrp="1"/>
          </p:cNvSpPr>
          <p:nvPr>
            <p:ph idx="1"/>
          </p:nvPr>
        </p:nvSpPr>
        <p:spPr>
          <a:xfrm>
            <a:off x="530578" y="1479175"/>
            <a:ext cx="11198577" cy="4676091"/>
          </a:xfrm>
        </p:spPr>
        <p:txBody>
          <a:bodyPr>
            <a:normAutofit fontScale="70000" lnSpcReduction="20000"/>
          </a:bodyPr>
          <a:lstStyle/>
          <a:p>
            <a:r>
              <a:rPr lang="en-US" sz="3600" dirty="0"/>
              <a:t>Now that you have received notification- there are a few steps to complete before spending can begin.</a:t>
            </a:r>
          </a:p>
          <a:p>
            <a:r>
              <a:rPr lang="en-US" sz="3600" dirty="0"/>
              <a:t>First- you should have received notification and your original Investment Justification(Application) you submitted with some forms needed for signature which include;</a:t>
            </a:r>
          </a:p>
          <a:p>
            <a:pPr lvl="1"/>
            <a:r>
              <a:rPr lang="en-US" sz="3200" dirty="0"/>
              <a:t>W9- which is the first step on our end to set up accounts for tracking and reimbursement</a:t>
            </a:r>
          </a:p>
          <a:p>
            <a:pPr lvl="1"/>
            <a:r>
              <a:rPr lang="en-US" sz="3200" dirty="0"/>
              <a:t>Sexual Harassment form- State of Kansas requirement before funds will be released</a:t>
            </a:r>
          </a:p>
          <a:p>
            <a:pPr lvl="1"/>
            <a:r>
              <a:rPr lang="en-US" sz="3200" dirty="0"/>
              <a:t>Israeli Boycott form- State of Kansas requirement</a:t>
            </a:r>
          </a:p>
          <a:p>
            <a:pPr lvl="1"/>
            <a:r>
              <a:rPr lang="en-US" sz="3200" dirty="0"/>
              <a:t>If your award amount is different than the original application amount, you will need to revise and return the updated Investment Justification (application) to reflect the awarded allocation.</a:t>
            </a:r>
          </a:p>
          <a:p>
            <a:pPr marL="457200" lvl="1" indent="0">
              <a:buNone/>
            </a:pPr>
            <a:endParaRPr lang="en-US" sz="3200" dirty="0"/>
          </a:p>
          <a:p>
            <a:pPr marL="457200" lvl="1" indent="0">
              <a:buNone/>
            </a:pPr>
            <a:r>
              <a:rPr lang="en-US" sz="2600" dirty="0">
                <a:solidFill>
                  <a:srgbClr val="00B050"/>
                </a:solidFill>
              </a:rPr>
              <a:t>All these forms and updates must be signed and returned to KHP before any funds can be requested.</a:t>
            </a:r>
          </a:p>
        </p:txBody>
      </p:sp>
    </p:spTree>
    <p:extLst>
      <p:ext uri="{BB962C8B-B14F-4D97-AF65-F5344CB8AC3E}">
        <p14:creationId xmlns:p14="http://schemas.microsoft.com/office/powerpoint/2010/main" val="340633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What next- Continued</a:t>
            </a:r>
          </a:p>
        </p:txBody>
      </p:sp>
      <p:sp>
        <p:nvSpPr>
          <p:cNvPr id="3" name="Content Placeholder 2"/>
          <p:cNvSpPr>
            <a:spLocks noGrp="1"/>
          </p:cNvSpPr>
          <p:nvPr>
            <p:ph idx="1"/>
          </p:nvPr>
        </p:nvSpPr>
        <p:spPr>
          <a:xfrm>
            <a:off x="530578" y="1479175"/>
            <a:ext cx="11198577" cy="4676091"/>
          </a:xfrm>
        </p:spPr>
        <p:txBody>
          <a:bodyPr>
            <a:normAutofit fontScale="92500" lnSpcReduction="20000"/>
          </a:bodyPr>
          <a:lstStyle/>
          <a:p>
            <a:pPr marL="457200" lvl="1" indent="0">
              <a:buNone/>
            </a:pPr>
            <a:r>
              <a:rPr lang="en-US" sz="3200" dirty="0"/>
              <a:t>Once you have signed and returned all forms and agreements;</a:t>
            </a:r>
          </a:p>
          <a:p>
            <a:pPr marL="457200" lvl="1" indent="0">
              <a:buNone/>
            </a:pPr>
            <a:r>
              <a:rPr lang="en-US" sz="3200" dirty="0"/>
              <a:t>KHP Accounting will create a Reimbursement Form specific to your nonprofit which will be sent out with additional instructions.</a:t>
            </a:r>
          </a:p>
          <a:p>
            <a:pPr lvl="1">
              <a:buFontTx/>
              <a:buChar char="-"/>
            </a:pPr>
            <a:r>
              <a:rPr lang="en-US" sz="3200" dirty="0"/>
              <a:t>don’t worry- we can walk you through it.- we still have another step.</a:t>
            </a:r>
          </a:p>
          <a:p>
            <a:pPr lvl="1">
              <a:buFontTx/>
              <a:buChar char="-"/>
            </a:pPr>
            <a:endParaRPr lang="en-US" sz="3200" dirty="0"/>
          </a:p>
          <a:p>
            <a:pPr marL="457200" lvl="1" indent="0">
              <a:buNone/>
            </a:pPr>
            <a:r>
              <a:rPr lang="en-US" sz="3200" dirty="0"/>
              <a:t>If your project was identified as requiring an Environment Historic Preservation Assessment approval (EHP) there is one more step to complete before ANY work on your facility can begin.</a:t>
            </a:r>
          </a:p>
        </p:txBody>
      </p:sp>
    </p:spTree>
    <p:extLst>
      <p:ext uri="{BB962C8B-B14F-4D97-AF65-F5344CB8AC3E}">
        <p14:creationId xmlns:p14="http://schemas.microsoft.com/office/powerpoint/2010/main" val="396450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b="1" cap="small" dirty="0"/>
              <a:t/>
            </a:r>
            <a:br>
              <a:rPr lang="en-US" b="1" cap="small" dirty="0"/>
            </a:br>
            <a:r>
              <a:rPr lang="en-US" b="1" cap="small" dirty="0"/>
              <a:t>Environmental Historic Preservation assessment (EHP)</a:t>
            </a:r>
            <a:r>
              <a:rPr lang="en-US" dirty="0"/>
              <a:t/>
            </a:r>
            <a:br>
              <a:rPr lang="en-US" dirty="0"/>
            </a:br>
            <a:endParaRPr lang="en-US" sz="3200" dirty="0"/>
          </a:p>
        </p:txBody>
      </p:sp>
      <p:sp>
        <p:nvSpPr>
          <p:cNvPr id="3" name="Content Placeholder 2"/>
          <p:cNvSpPr>
            <a:spLocks noGrp="1"/>
          </p:cNvSpPr>
          <p:nvPr>
            <p:ph idx="1"/>
          </p:nvPr>
        </p:nvSpPr>
        <p:spPr>
          <a:xfrm>
            <a:off x="530578" y="1479175"/>
            <a:ext cx="11198577" cy="4676091"/>
          </a:xfrm>
        </p:spPr>
        <p:txBody>
          <a:bodyPr>
            <a:normAutofit/>
          </a:bodyPr>
          <a:lstStyle/>
          <a:p>
            <a:r>
              <a:rPr lang="en-US" dirty="0"/>
              <a:t>Recipients and Subrecipients are required to obtain an EHP review by submitting a screening form to determine whether the proposed project has the potential to affect the environmental and/or historic properties. FEMA Policy #108-023-1</a:t>
            </a:r>
          </a:p>
          <a:p>
            <a:r>
              <a:rPr lang="en-US" dirty="0"/>
              <a:t>The form </a:t>
            </a:r>
            <a:r>
              <a:rPr lang="en-US" u="sng" dirty="0">
                <a:solidFill>
                  <a:srgbClr val="0070C0"/>
                </a:solidFill>
                <a:hlinkClick r:id="rId3">
                  <a:extLst>
                    <a:ext uri="{A12FA001-AC4F-418D-AE19-62706E023703}">
                      <ahyp:hlinkClr xmlns:ahyp="http://schemas.microsoft.com/office/drawing/2018/hyperlinkcolor" xmlns="" val="tx"/>
                    </a:ext>
                  </a:extLst>
                </a:hlinkClick>
              </a:rPr>
              <a:t>https://www.fema.gov/media-library/assets/documents/90195</a:t>
            </a:r>
            <a:r>
              <a:rPr lang="en-US" dirty="0">
                <a:solidFill>
                  <a:srgbClr val="0070C0"/>
                </a:solidFill>
              </a:rPr>
              <a:t> </a:t>
            </a:r>
            <a:r>
              <a:rPr lang="en-US" dirty="0"/>
              <a:t>can be completed, forwarded to </a:t>
            </a:r>
            <a:r>
              <a:rPr lang="en-US" dirty="0">
                <a:solidFill>
                  <a:srgbClr val="0070C0"/>
                </a:solidFill>
                <a:hlinkClick r:id="rId4">
                  <a:extLst>
                    <a:ext uri="{A12FA001-AC4F-418D-AE19-62706E023703}">
                      <ahyp:hlinkClr xmlns:ahyp="http://schemas.microsoft.com/office/drawing/2018/hyperlinkcolor" xmlns="" val="tx"/>
                    </a:ext>
                  </a:extLst>
                </a:hlinkClick>
              </a:rPr>
              <a:t>edna.cordner@ks.gov</a:t>
            </a:r>
            <a:r>
              <a:rPr lang="en-US" dirty="0">
                <a:solidFill>
                  <a:srgbClr val="0070C0"/>
                </a:solidFill>
              </a:rPr>
              <a:t> </a:t>
            </a:r>
            <a:r>
              <a:rPr lang="en-US" dirty="0"/>
              <a:t>and I will submit it to </a:t>
            </a:r>
            <a:r>
              <a:rPr lang="en-US" u="sng" dirty="0">
                <a:solidFill>
                  <a:srgbClr val="0070C0"/>
                </a:solidFill>
                <a:hlinkClick r:id="rId5">
                  <a:extLst>
                    <a:ext uri="{A12FA001-AC4F-418D-AE19-62706E023703}">
                      <ahyp:hlinkClr xmlns:ahyp="http://schemas.microsoft.com/office/drawing/2018/hyperlinkcolor" xmlns="" val="tx"/>
                    </a:ext>
                  </a:extLst>
                </a:hlinkClick>
              </a:rPr>
              <a:t>GPDEHPinfo@dhs.gov</a:t>
            </a:r>
            <a:r>
              <a:rPr lang="en-US" dirty="0">
                <a:solidFill>
                  <a:srgbClr val="0070C0"/>
                </a:solidFill>
              </a:rPr>
              <a:t> </a:t>
            </a:r>
            <a:r>
              <a:rPr lang="en-US" dirty="0"/>
              <a:t>. EHP reference is also located at </a:t>
            </a:r>
            <a:r>
              <a:rPr lang="en-US" dirty="0">
                <a:solidFill>
                  <a:srgbClr val="0070C0"/>
                </a:solidFill>
                <a:hlinkClick r:id="rId6">
                  <a:extLst>
                    <a:ext uri="{A12FA001-AC4F-418D-AE19-62706E023703}">
                      <ahyp:hlinkClr xmlns:ahyp="http://schemas.microsoft.com/office/drawing/2018/hyperlinkcolor" xmlns="" val="tx"/>
                    </a:ext>
                  </a:extLst>
                </a:hlinkClick>
              </a:rPr>
              <a:t>http://www.datacounts.net/nsgp</a:t>
            </a:r>
            <a:r>
              <a:rPr lang="en-US" dirty="0">
                <a:solidFill>
                  <a:srgbClr val="0070C0"/>
                </a:solidFill>
              </a:rPr>
              <a:t> </a:t>
            </a:r>
            <a:r>
              <a:rPr lang="en-US" dirty="0"/>
              <a:t>.</a:t>
            </a:r>
          </a:p>
          <a:p>
            <a:pPr marL="0" indent="0">
              <a:buNone/>
            </a:pPr>
            <a:endParaRPr lang="en-US" sz="2000" dirty="0"/>
          </a:p>
          <a:p>
            <a:pPr marL="0" indent="0">
              <a:buNone/>
            </a:pPr>
            <a:r>
              <a:rPr lang="en-US" sz="2000">
                <a:solidFill>
                  <a:srgbClr val="00B050"/>
                </a:solidFill>
              </a:rPr>
              <a:t>Our </a:t>
            </a:r>
            <a:r>
              <a:rPr lang="en-US" sz="2000" dirty="0">
                <a:solidFill>
                  <a:srgbClr val="00B050"/>
                </a:solidFill>
              </a:rPr>
              <a:t>team is here to help walk you through EHP steps. Do not hesitate to reach out to us directly.</a:t>
            </a:r>
          </a:p>
          <a:p>
            <a:pPr marL="0" indent="0">
              <a:buNone/>
            </a:pPr>
            <a:endParaRPr lang="en-US" sz="3600" dirty="0">
              <a:solidFill>
                <a:srgbClr val="0070C0"/>
              </a:solidFill>
            </a:endParaRPr>
          </a:p>
        </p:txBody>
      </p:sp>
    </p:spTree>
    <p:extLst>
      <p:ext uri="{BB962C8B-B14F-4D97-AF65-F5344CB8AC3E}">
        <p14:creationId xmlns:p14="http://schemas.microsoft.com/office/powerpoint/2010/main" val="2245639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2800" b="1" dirty="0"/>
              <a:t>Now your set- Lets get to work!</a:t>
            </a:r>
          </a:p>
        </p:txBody>
      </p:sp>
      <p:sp>
        <p:nvSpPr>
          <p:cNvPr id="3" name="Content Placeholder 2"/>
          <p:cNvSpPr>
            <a:spLocks noGrp="1"/>
          </p:cNvSpPr>
          <p:nvPr>
            <p:ph idx="1"/>
          </p:nvPr>
        </p:nvSpPr>
        <p:spPr>
          <a:xfrm>
            <a:off x="530578" y="1479175"/>
            <a:ext cx="11198577" cy="4676091"/>
          </a:xfrm>
        </p:spPr>
        <p:txBody>
          <a:bodyPr>
            <a:normAutofit/>
          </a:bodyPr>
          <a:lstStyle/>
          <a:p>
            <a:pPr marL="0" indent="0">
              <a:buNone/>
            </a:pPr>
            <a:r>
              <a:rPr lang="en-US" sz="3600" dirty="0"/>
              <a:t>Now you have a green light to begin work, lets start thinking ahead to approval, documentation and submitting reimbursement requests.</a:t>
            </a:r>
          </a:p>
          <a:p>
            <a:r>
              <a:rPr lang="en-US" sz="3600" dirty="0"/>
              <a:t>Review your project to ensure what you are about to do is preapproved.</a:t>
            </a:r>
          </a:p>
          <a:p>
            <a:r>
              <a:rPr lang="en-US" sz="3600" dirty="0"/>
              <a:t>If there are any modifications needed, seek pre-approval from the SAA.</a:t>
            </a:r>
          </a:p>
        </p:txBody>
      </p:sp>
    </p:spTree>
    <p:extLst>
      <p:ext uri="{BB962C8B-B14F-4D97-AF65-F5344CB8AC3E}">
        <p14:creationId xmlns:p14="http://schemas.microsoft.com/office/powerpoint/2010/main" val="2085333136"/>
      </p:ext>
    </p:extLst>
  </p:cSld>
  <p:clrMapOvr>
    <a:masterClrMapping/>
  </p:clrMapOvr>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3165</TotalTime>
  <Words>2314</Words>
  <Application>Microsoft Office PowerPoint</Application>
  <PresentationFormat>Widescreen</PresentationFormat>
  <Paragraphs>408</Paragraphs>
  <Slides>25</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Symbol</vt:lpstr>
      <vt:lpstr>Times New Roman</vt:lpstr>
      <vt:lpstr>Trebuchet MS</vt:lpstr>
      <vt:lpstr>HSGP Theeme</vt:lpstr>
      <vt:lpstr>Worksheet</vt:lpstr>
      <vt:lpstr>Nonprofit Security Grant Program -Awardee Orientation- </vt:lpstr>
      <vt:lpstr> DHS/FEMA Preparedness Grant Overview </vt:lpstr>
      <vt:lpstr>NSGP Overview</vt:lpstr>
      <vt:lpstr>NSGP Objectives</vt:lpstr>
      <vt:lpstr>Congratulations on your award!</vt:lpstr>
      <vt:lpstr>Congratulations on your award- What next?</vt:lpstr>
      <vt:lpstr>What next- Continued</vt:lpstr>
      <vt:lpstr> Environmental Historic Preservation assessment (EHP) </vt:lpstr>
      <vt:lpstr>Now your set- Lets get to work!</vt:lpstr>
      <vt:lpstr>Procurement</vt:lpstr>
      <vt:lpstr>Planning- Reimbursement Checklist </vt:lpstr>
      <vt:lpstr>Organization/Salary- Reimbursement Checklist </vt:lpstr>
      <vt:lpstr>Equipment- Reimbursement Checklist</vt:lpstr>
      <vt:lpstr>Training- Reimbursement Checklist</vt:lpstr>
      <vt:lpstr>Exercise- Reimbursement Checklist</vt:lpstr>
      <vt:lpstr>Reimbursement Request / Cover Sheet</vt:lpstr>
      <vt:lpstr>Reimbursement Request / Cover Sheet </vt:lpstr>
      <vt:lpstr>Reimbursement Process</vt:lpstr>
      <vt:lpstr> Submittal of Reimbursement Request </vt:lpstr>
      <vt:lpstr> Quarterly Reporting  </vt:lpstr>
      <vt:lpstr> Quarterly Reporting  </vt:lpstr>
      <vt:lpstr> End User Responsibilities  </vt:lpstr>
      <vt:lpstr> Resources  </vt:lpstr>
      <vt:lpstr> Contacts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Matt Llewelyn</cp:lastModifiedBy>
  <cp:revision>217</cp:revision>
  <dcterms:created xsi:type="dcterms:W3CDTF">2017-06-26T15:05:45Z</dcterms:created>
  <dcterms:modified xsi:type="dcterms:W3CDTF">2020-08-05T20:12:54Z</dcterms:modified>
</cp:coreProperties>
</file>